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25"/>
  </p:notesMasterIdLst>
  <p:sldIdLst>
    <p:sldId id="256" r:id="rId2"/>
    <p:sldId id="257" r:id="rId3"/>
    <p:sldId id="282" r:id="rId4"/>
    <p:sldId id="259" r:id="rId5"/>
    <p:sldId id="258" r:id="rId6"/>
    <p:sldId id="262" r:id="rId7"/>
    <p:sldId id="289" r:id="rId8"/>
    <p:sldId id="266" r:id="rId9"/>
    <p:sldId id="267" r:id="rId10"/>
    <p:sldId id="291" r:id="rId11"/>
    <p:sldId id="269" r:id="rId12"/>
    <p:sldId id="271" r:id="rId13"/>
    <p:sldId id="272" r:id="rId14"/>
    <p:sldId id="273" r:id="rId15"/>
    <p:sldId id="274" r:id="rId16"/>
    <p:sldId id="275" r:id="rId17"/>
    <p:sldId id="276" r:id="rId18"/>
    <p:sldId id="278" r:id="rId19"/>
    <p:sldId id="280" r:id="rId20"/>
    <p:sldId id="284" r:id="rId21"/>
    <p:sldId id="286" r:id="rId22"/>
    <p:sldId id="287" r:id="rId23"/>
    <p:sldId id="292" r:id="rId24"/>
  </p:sldIdLst>
  <p:sldSz cx="9144000" cy="6858000" type="screen4x3"/>
  <p:notesSz cx="6888163" cy="1002188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30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646422B3-0B91-4ECA-8834-8AB589CB76F8}" type="datetimeFigureOut">
              <a:rPr lang="es-ES" smtClean="0"/>
              <a:t>10/06/2019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173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5" tIns="48312" rIns="96625" bIns="48312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vert="horz" lIns="96625" tIns="48312" rIns="96625" bIns="48312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3CA82809-9D5A-47E7-BFD7-373A5BF6CF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4972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82809-9D5A-47E7-BFD7-373A5BF6CFEA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6994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98E1-D61F-48FE-A67F-F482D468E490}" type="datetime1">
              <a:rPr lang="es-ES" smtClean="0"/>
              <a:t>10/06/2019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6EB8D-7B1D-4925-B941-156042491FDC}" type="datetime1">
              <a:rPr lang="es-ES" smtClean="0"/>
              <a:t>10/06/2019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00FD-9F74-41EF-BDBC-5F35AEC6C180}" type="datetime1">
              <a:rPr lang="es-ES" smtClean="0"/>
              <a:t>10/06/2019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8CBE7-8768-49BA-821D-7CA8AC338588}" type="datetime1">
              <a:rPr lang="es-ES" smtClean="0"/>
              <a:t>10/06/2019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B54D-A46F-494B-BA6F-83915E33DF25}" type="datetime1">
              <a:rPr lang="es-ES" smtClean="0"/>
              <a:t>10/06/2019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B9357-CCF5-4F75-AFBE-9E97D1A073C9}" type="datetime1">
              <a:rPr lang="es-ES" smtClean="0"/>
              <a:t>10/06/2019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196F-DB38-4514-82F0-4D23989475DF}" type="datetime1">
              <a:rPr lang="es-ES" smtClean="0"/>
              <a:t>10/06/2019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BF6A3-DE5D-47C3-BF9D-022ABF331999}" type="datetime1">
              <a:rPr lang="es-ES" smtClean="0"/>
              <a:t>10/06/2019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‹Nº›</a:t>
            </a:fld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105A0-5165-4119-BFBC-5B826CA06ED9}" type="datetime1">
              <a:rPr lang="es-ES" smtClean="0"/>
              <a:t>10/06/2019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‹Nº›</a:t>
            </a:fld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712FC-AFB9-448C-A9F1-737C27630320}" type="datetime1">
              <a:rPr lang="es-ES" smtClean="0"/>
              <a:t>10/06/2019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01B0-4332-411E-B507-CC4F57774F95}" type="datetime1">
              <a:rPr lang="es-ES" smtClean="0"/>
              <a:t>10/06/2019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‹Nº›</a:t>
            </a:fld>
            <a:endParaRPr lang="es-E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FC4C9CC-0E92-4441-91FE-59F355B5645A}" type="datetime1">
              <a:rPr lang="es-ES" smtClean="0"/>
              <a:t>10/06/2019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22C25FB-6F3F-4364-85B2-03F9F38B91E8}" type="slidenum">
              <a:rPr lang="es-ES" smtClean="0"/>
              <a:t>‹Nº›</a:t>
            </a:fld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268760"/>
            <a:ext cx="7772400" cy="1470025"/>
          </a:xfrm>
        </p:spPr>
        <p:txBody>
          <a:bodyPr>
            <a:normAutofit/>
          </a:bodyPr>
          <a:lstStyle/>
          <a:p>
            <a:r>
              <a:rPr lang="es-ES" altLang="es-ES" b="1" dirty="0" smtClean="0">
                <a:solidFill>
                  <a:schemeClr val="bg1"/>
                </a:solidFill>
                <a:latin typeface="Helvetica" pitchFamily="2" charset="0"/>
              </a:rPr>
              <a:t>LA EXCELENCIA EN LA GESTIÓN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15616" y="2852936"/>
            <a:ext cx="6912768" cy="1752600"/>
          </a:xfrm>
        </p:spPr>
        <p:txBody>
          <a:bodyPr/>
          <a:lstStyle/>
          <a:p>
            <a:r>
              <a:rPr lang="es-ES" altLang="es-ES" sz="3200" b="1" dirty="0" smtClean="0">
                <a:solidFill>
                  <a:schemeClr val="bg1"/>
                </a:solidFill>
                <a:latin typeface="Helvetica" pitchFamily="2" charset="0"/>
              </a:rPr>
              <a:t>“Buenas prácticas y mejora continua de los Centros </a:t>
            </a:r>
            <a:r>
              <a:rPr lang="es-ES" altLang="es-ES" sz="3200" b="1" dirty="0">
                <a:solidFill>
                  <a:schemeClr val="bg1"/>
                </a:solidFill>
                <a:latin typeface="Helvetica" pitchFamily="2" charset="0"/>
              </a:rPr>
              <a:t>E</a:t>
            </a:r>
            <a:r>
              <a:rPr lang="es-ES" altLang="es-ES" sz="3200" b="1" dirty="0" smtClean="0">
                <a:solidFill>
                  <a:schemeClr val="bg1"/>
                </a:solidFill>
                <a:latin typeface="Helvetica" pitchFamily="2" charset="0"/>
              </a:rPr>
              <a:t>ducativos”</a:t>
            </a:r>
          </a:p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1</a:t>
            </a:fld>
            <a:endParaRPr lang="es-ES"/>
          </a:p>
        </p:txBody>
      </p:sp>
      <p:pic>
        <p:nvPicPr>
          <p:cNvPr id="4" name="Imagen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607" y="260648"/>
            <a:ext cx="24907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uadroTexto 3"/>
          <p:cNvSpPr txBox="1">
            <a:spLocks noChangeArrowheads="1"/>
          </p:cNvSpPr>
          <p:nvPr/>
        </p:nvSpPr>
        <p:spPr bwMode="auto">
          <a:xfrm>
            <a:off x="3491880" y="547986"/>
            <a:ext cx="16569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es-ES" altLang="es-ES" sz="1800" dirty="0">
                <a:solidFill>
                  <a:srgbClr val="000000"/>
                </a:solidFill>
                <a:ea typeface="Apple Symbols" pitchFamily="2" charset="-79"/>
                <a:cs typeface="Times New Roman" pitchFamily="18" charset="0"/>
              </a:rPr>
              <a:t>EXCELLENCE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6335688" y="5085184"/>
            <a:ext cx="28083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Dr. Agustín </a:t>
            </a:r>
            <a:r>
              <a:rPr lang="es-ES" b="1" dirty="0" err="1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Dosil</a:t>
            </a:r>
            <a:endParaRPr lang="es-ES" b="1" dirty="0" smtClean="0">
              <a:solidFill>
                <a:schemeClr val="tx2">
                  <a:lumMod val="75000"/>
                </a:schemeClr>
              </a:solidFill>
              <a:latin typeface="Helvetica" pitchFamily="2" charset="0"/>
            </a:endParaRPr>
          </a:p>
          <a:p>
            <a:r>
              <a:rPr lang="es-ES" sz="1200" b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Catedrático y Académico</a:t>
            </a:r>
            <a:endParaRPr lang="es-ES" sz="1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07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0014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800" u="sng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Aproximación 1ª</a:t>
            </a:r>
            <a:r>
              <a:rPr lang="es-ES" sz="28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 - De la calidad a la excelencia. Modelos de excelencia: Criterios universales.</a:t>
            </a:r>
          </a:p>
          <a:p>
            <a:pPr marL="0" indent="0">
              <a:buNone/>
            </a:pPr>
            <a:r>
              <a:rPr lang="es-ES" sz="2800" u="sng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Aproximación </a:t>
            </a:r>
            <a:r>
              <a:rPr lang="es-ES" sz="2800" u="sng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2ª</a:t>
            </a:r>
            <a:r>
              <a:rPr lang="es-ES" sz="28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 - Adecuación de los criterios universales de excelencia a nuestros  centros educativos. </a:t>
            </a:r>
          </a:p>
          <a:p>
            <a:pPr marL="0" indent="0">
              <a:buNone/>
            </a:pPr>
            <a:r>
              <a:rPr lang="es-ES" sz="28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El modelo </a:t>
            </a:r>
            <a:r>
              <a:rPr lang="es-ES" sz="2800" dirty="0" err="1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Acredi</a:t>
            </a:r>
            <a:r>
              <a:rPr lang="es-ES" sz="28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-LQ </a:t>
            </a:r>
            <a:r>
              <a:rPr lang="es-ES" sz="2800" dirty="0" err="1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Excellence</a:t>
            </a:r>
            <a:r>
              <a:rPr lang="es-ES" sz="28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. Cuadro de mando: Descripción de los 6 factores para evaluar la excelencia en la gestión.</a:t>
            </a:r>
          </a:p>
          <a:p>
            <a:pPr marL="0" indent="0">
              <a:buNone/>
            </a:pPr>
            <a:r>
              <a:rPr lang="es-ES" sz="2800" u="sng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Aproximación </a:t>
            </a:r>
            <a:r>
              <a:rPr lang="es-ES" sz="2800" u="sng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3ª</a:t>
            </a:r>
            <a:r>
              <a:rPr lang="es-ES" sz="28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 - Objetivos y beneficios para nuestros centros.</a:t>
            </a:r>
          </a:p>
          <a:p>
            <a:pPr marL="0" indent="0">
              <a:buNone/>
            </a:pPr>
            <a:r>
              <a:rPr lang="es-ES" sz="2800" u="sng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Aproximación </a:t>
            </a:r>
            <a:r>
              <a:rPr lang="es-ES" sz="2800" u="sng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4ª</a:t>
            </a:r>
            <a:r>
              <a:rPr lang="es-ES" sz="28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 - Procedimiento y fases de su aplicación en los centros. Viabilidad.</a:t>
            </a:r>
            <a:endParaRPr lang="es-E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2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48072"/>
          </a:xfrm>
        </p:spPr>
        <p:txBody>
          <a:bodyPr>
            <a:noAutofit/>
          </a:bodyPr>
          <a:lstStyle/>
          <a:p>
            <a:r>
              <a:rPr lang="es-ES" altLang="es-ES" sz="4000" b="1" dirty="0" smtClean="0">
                <a:solidFill>
                  <a:schemeClr val="bg1"/>
                </a:solidFill>
                <a:latin typeface="Helvetica" pitchFamily="2" charset="0"/>
              </a:rPr>
              <a:t>GUIÓN</a:t>
            </a:r>
            <a:endParaRPr lang="es-E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98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00809"/>
            <a:ext cx="8229600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32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Calidad Global – Excelencia – Autoevaluación y diagnóstico – Buenas prácticas – Mejora continua – Cuadro de mando integral – Liderazgo – Empoderamiento – Comparadores (Benchmarking) – Modelos de excelencia – Aprendizaje del Centro – Viabilidad – Sostenibilidad – Transformación acelerada</a:t>
            </a:r>
            <a:endParaRPr lang="es-E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3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Autofit/>
          </a:bodyPr>
          <a:lstStyle/>
          <a:p>
            <a:r>
              <a:rPr lang="es-ES" altLang="es-ES" sz="4000" b="1" dirty="0" smtClean="0">
                <a:solidFill>
                  <a:schemeClr val="bg1"/>
                </a:solidFill>
                <a:latin typeface="Helvetica" pitchFamily="2" charset="0"/>
              </a:rPr>
              <a:t>PALABRAS CLAVE:</a:t>
            </a:r>
            <a:endParaRPr lang="es-E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67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4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338328"/>
            <a:ext cx="8496944" cy="642400"/>
          </a:xfrm>
        </p:spPr>
        <p:txBody>
          <a:bodyPr>
            <a:noAutofit/>
          </a:bodyPr>
          <a:lstStyle/>
          <a:p>
            <a:r>
              <a:rPr lang="es-ES" sz="4000" dirty="0" smtClean="0">
                <a:solidFill>
                  <a:schemeClr val="bg1"/>
                </a:solidFill>
                <a:latin typeface="Helvetica" pitchFamily="2" charset="0"/>
              </a:rPr>
              <a:t>DE LA CALIDAD A LA EXCELENCIA</a:t>
            </a:r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374948" y="1340768"/>
            <a:ext cx="8394104" cy="5001419"/>
          </a:xfrm>
        </p:spPr>
        <p:txBody>
          <a:bodyPr>
            <a:noAutofit/>
          </a:bodyPr>
          <a:lstStyle/>
          <a:p>
            <a:pPr marL="0" indent="0" defTabSz="182563">
              <a:buNone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1. CALIDAD CENTRADA EN EL PRODUCTO: RESULTADOS ACADÉMICOS ALUMNOS.</a:t>
            </a:r>
          </a:p>
          <a:p>
            <a:pPr marL="0" indent="0" defTabSz="182563">
              <a:buNone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			PREOCUPACIÓN:	- Mejorar las instalaciones.</a:t>
            </a:r>
          </a:p>
          <a:p>
            <a:pPr marL="0" indent="0" defTabSz="182563">
              <a:buNone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													- Invertir en recursos técnicos y personales.</a:t>
            </a:r>
          </a:p>
          <a:p>
            <a:pPr marL="0" indent="0" defTabSz="182563">
              <a:buNone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													- Buenos temarios y libros de texto, etc.</a:t>
            </a:r>
          </a:p>
          <a:p>
            <a:pPr marL="0" indent="0" defTabSz="182563">
              <a:buNone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2. CALIDAD CENTRADA EN EL  SERVICIO: La preocupación se extiende a las familias y a dar respuesta a </a:t>
            </a:r>
            <a:r>
              <a:rPr lang="es-ES" sz="1600" u="sng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otras</a:t>
            </a: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necesidades y expectativas.</a:t>
            </a:r>
          </a:p>
          <a:p>
            <a:pPr marL="0" indent="0" defTabSz="182563">
              <a:buNone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		OBJETO: Ganar la confianza de alumnos y potenciales usuarios para que nos elijan.</a:t>
            </a:r>
          </a:p>
          <a:p>
            <a:pPr marL="0" indent="0" defTabSz="182563">
              <a:buNone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							Dar buena formación académica ya no es suficiente.</a:t>
            </a:r>
          </a:p>
          <a:p>
            <a:pPr marL="0" indent="0" defTabSz="182563">
              <a:buNone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3. CALIDAD TOTAL: La calidad se extiende a todas las actividades de la Organización Educativa, y a satisfacer las necesidades y expectativas de “todos los grupos de interés del Centro” (Alumnos, Familias, Docentes, Sociedad en general).</a:t>
            </a:r>
          </a:p>
          <a:p>
            <a:pPr marL="0" indent="0" defTabSz="182563">
              <a:buNone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4. EXCELENCIA EN LA GESTIÓN = LA CALIDAD TOTAL SOSTENIDA EN EL TIEMPO.</a:t>
            </a:r>
          </a:p>
          <a:p>
            <a:pPr marL="0" indent="0" defTabSz="182563">
              <a:buNone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		- Supone la mejora continua y aprendizaje de la Organización.</a:t>
            </a:r>
          </a:p>
          <a:p>
            <a:pPr marL="0" indent="0" defTabSz="182563">
              <a:buNone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		- Lo que hoy es calidad, mañana puede no serlo.</a:t>
            </a:r>
          </a:p>
          <a:p>
            <a:pPr marL="0" indent="0" defTabSz="182563">
              <a:buNone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		- La Calidad </a:t>
            </a:r>
            <a:r>
              <a:rPr lang="es-ES" sz="1600" dirty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</a:t>
            </a: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otal hay que gestionarla.</a:t>
            </a:r>
          </a:p>
          <a:p>
            <a:pPr marL="0" indent="0" defTabSz="182563">
              <a:buNone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		- Excelencia = Gestión sostenible de la Calidad Total.</a:t>
            </a:r>
          </a:p>
          <a:p>
            <a:pPr marL="0" indent="0" defTabSz="182563">
              <a:buNone/>
            </a:pPr>
            <a:endParaRPr lang="es-ES" sz="1600" dirty="0">
              <a:solidFill>
                <a:schemeClr val="tx2">
                  <a:lumMod val="7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09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3" descr="C:\Users\Mari Eiras\Documents\AGUSTÍN\mapamundi-politico-mudo-con-frontera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44" y="1644190"/>
            <a:ext cx="8412912" cy="40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5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chemeClr val="bg1"/>
                </a:solidFill>
                <a:latin typeface="Helvetica" pitchFamily="2" charset="0"/>
              </a:rPr>
              <a:t>LOS MODELOS UNIVERSALES DE EXCELENCIA EN LA GESTIÓN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37892" name="Picture 4" descr="C:\Users\Mari Eiras\Documents\AGUSTÍN\bandera-eeuu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514679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3" name="Picture 5" descr="C:\Users\Mari Eiras\Documents\AGUSTÍN\31DK5J7rfUL._AC_US218_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31" b="15748"/>
          <a:stretch/>
        </p:blipFill>
        <p:spPr bwMode="auto">
          <a:xfrm>
            <a:off x="3697406" y="2440231"/>
            <a:ext cx="622935" cy="412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4" name="Picture 6" descr="C:\Users\Mari Eiras\Documents\AGUSTÍN\bandera-japon_sm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483" y="2852747"/>
            <a:ext cx="714375" cy="47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162692" y="3094431"/>
            <a:ext cx="1168736" cy="1615827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s-ES" sz="11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1987: </a:t>
            </a:r>
            <a:r>
              <a:rPr lang="es-ES" sz="11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EEUU</a:t>
            </a:r>
            <a:r>
              <a:rPr lang="es-ES" sz="11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pierde competitividad respecto a  Japón. </a:t>
            </a:r>
            <a:r>
              <a:rPr lang="es-ES" sz="11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M. </a:t>
            </a:r>
            <a:r>
              <a:rPr lang="es-ES" sz="1100" b="1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Baldrige</a:t>
            </a:r>
            <a:r>
              <a:rPr lang="es-ES" sz="11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ES" sz="11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visita Japón e importa cultura calidad</a:t>
            </a:r>
            <a:endParaRPr lang="es-ES" sz="11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7379944" y="1700808"/>
            <a:ext cx="1697385" cy="297004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JAPÓN</a:t>
            </a:r>
            <a:r>
              <a:rPr lang="es-ES" sz="11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quería salir del estancamiento de la II Guerra Mundial con una nueva arma estratégica en sus organizaciones: la Calidad.</a:t>
            </a:r>
          </a:p>
          <a:p>
            <a:r>
              <a:rPr lang="es-ES" sz="11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Japón era sinónimo de “copia de mala calidad”, como China ahora…</a:t>
            </a:r>
          </a:p>
          <a:p>
            <a:r>
              <a:rPr lang="es-ES" sz="11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El Gobierno, en 1948, invita al </a:t>
            </a:r>
            <a:r>
              <a:rPr lang="es-ES" sz="11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Dr. </a:t>
            </a:r>
            <a:r>
              <a:rPr lang="es-ES" sz="1100" b="1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Demming</a:t>
            </a:r>
            <a:r>
              <a:rPr lang="es-ES" sz="11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ES" sz="11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para dar conferencias a dirigentes económicos sobre la importancia de la Calidad.</a:t>
            </a:r>
          </a:p>
          <a:p>
            <a:r>
              <a:rPr lang="es-ES" sz="11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Japón es sinónimo de innovación.</a:t>
            </a:r>
            <a:endParaRPr lang="es-ES" sz="11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2817035" y="1916832"/>
            <a:ext cx="2160240" cy="430887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s-ES" sz="11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1988 parón en la innovación en </a:t>
            </a:r>
            <a:r>
              <a:rPr lang="es-ES" sz="11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EUROPA</a:t>
            </a:r>
            <a:r>
              <a:rPr lang="es-ES" sz="11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 y surge el </a:t>
            </a:r>
            <a:r>
              <a:rPr lang="es-ES" sz="11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EFQM</a:t>
            </a:r>
            <a:endParaRPr lang="es-ES" sz="11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08532" y="5589240"/>
            <a:ext cx="8526936" cy="92333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Se hace necesario, más que nunca, un MODELO DE EXCELENCIA EN LA GESTIÓN que sirva de referencia para la gestión eficaz de los CENTROS EDUCATIVOS</a:t>
            </a:r>
            <a:endParaRPr lang="es-E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Imagen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948" y="4921804"/>
            <a:ext cx="24907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uadroTexto 3"/>
          <p:cNvSpPr txBox="1">
            <a:spLocks noChangeArrowheads="1"/>
          </p:cNvSpPr>
          <p:nvPr/>
        </p:nvSpPr>
        <p:spPr bwMode="auto">
          <a:xfrm>
            <a:off x="3240221" y="5209142"/>
            <a:ext cx="16569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es-ES" altLang="es-ES" sz="1800" dirty="0">
                <a:solidFill>
                  <a:srgbClr val="000000"/>
                </a:solidFill>
                <a:ea typeface="Apple Symbols" pitchFamily="2" charset="-79"/>
                <a:cs typeface="Times New Roman" pitchFamily="18" charset="0"/>
              </a:rPr>
              <a:t>EXCELLENCE</a:t>
            </a:r>
          </a:p>
        </p:txBody>
      </p:sp>
    </p:spTree>
    <p:extLst>
      <p:ext uri="{BB962C8B-B14F-4D97-AF65-F5344CB8AC3E}">
        <p14:creationId xmlns:p14="http://schemas.microsoft.com/office/powerpoint/2010/main" val="146511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72" y="1772816"/>
            <a:ext cx="5436592" cy="2448272"/>
          </a:xfrm>
          <a:ln>
            <a:solidFill>
              <a:schemeClr val="accent2"/>
            </a:solidFill>
          </a:ln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buFont typeface="Arial" charset="0"/>
              <a:buChar char="•"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Orientación a Resultados sobresalientes y su mantenimiento en el tiempo.</a:t>
            </a:r>
          </a:p>
          <a:p>
            <a:pPr>
              <a:spcBef>
                <a:spcPts val="0"/>
              </a:spcBef>
              <a:buFont typeface="Arial" charset="0"/>
              <a:buChar char="•"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Gestionar con agilidad mediante Procesos y Hechos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>
              <a:spcBef>
                <a:spcPts val="0"/>
              </a:spcBef>
              <a:buFont typeface="Arial" charset="0"/>
              <a:buChar char="•"/>
            </a:pPr>
            <a:r>
              <a:rPr lang="es-ES" sz="1600" dirty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Liderazgo y Planificación </a:t>
            </a: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Estratégica</a:t>
            </a:r>
            <a:r>
              <a:rPr lang="es-ES" sz="1600" dirty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 Liderar con visión e integridad.</a:t>
            </a:r>
          </a:p>
          <a:p>
            <a:pPr>
              <a:spcBef>
                <a:spcPts val="0"/>
              </a:spcBef>
              <a:buFont typeface="Arial" charset="0"/>
              <a:buChar char="•"/>
            </a:pPr>
            <a:r>
              <a:rPr lang="es-ES" sz="1600" dirty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Alcanzar el éxito mediante el </a:t>
            </a: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Talento </a:t>
            </a:r>
            <a:r>
              <a:rPr lang="es-ES" sz="1600" dirty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y el Desarrollo de las Personas.</a:t>
            </a:r>
          </a:p>
          <a:p>
            <a:pPr>
              <a:spcBef>
                <a:spcPts val="0"/>
              </a:spcBef>
              <a:buFont typeface="Arial" charset="0"/>
              <a:buChar char="•"/>
            </a:pPr>
            <a:r>
              <a:rPr lang="es-ES" sz="1600" dirty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Orientación al Alumno y Familias, añadiendo valor.</a:t>
            </a:r>
          </a:p>
          <a:p>
            <a:pPr>
              <a:spcBef>
                <a:spcPts val="0"/>
              </a:spcBef>
              <a:buFont typeface="Arial" charset="0"/>
              <a:buChar char="•"/>
            </a:pPr>
            <a:r>
              <a:rPr lang="es-ES" sz="1600" dirty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Aprendizaje, Innovación y Mejora (PDCA). Capacidad de la </a:t>
            </a: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Organización.</a:t>
            </a:r>
          </a:p>
          <a:p>
            <a:pPr>
              <a:spcBef>
                <a:spcPts val="0"/>
              </a:spcBef>
              <a:buFont typeface="Arial" charset="0"/>
              <a:buChar char="•"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Desarrollo de Alianzas que añadan valor.</a:t>
            </a:r>
          </a:p>
          <a:p>
            <a:pPr>
              <a:spcBef>
                <a:spcPts val="0"/>
              </a:spcBef>
              <a:buFont typeface="Arial" charset="0"/>
              <a:buChar char="•"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Responsabilidad Social o dar respuesta a las expectativas de la Comunidad (Transparencia Activa y Buen Gobierno).</a:t>
            </a:r>
            <a:endParaRPr lang="es-ES" sz="1600" dirty="0">
              <a:solidFill>
                <a:schemeClr val="tx2">
                  <a:lumMod val="7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buFont typeface="Arial" charset="0"/>
              <a:buChar char="•"/>
            </a:pPr>
            <a:endParaRPr lang="es-ES" dirty="0">
              <a:solidFill>
                <a:schemeClr val="bg2">
                  <a:lumMod val="2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>
            <a:noAutofit/>
          </a:bodyPr>
          <a:lstStyle/>
          <a:p>
            <a:r>
              <a:rPr lang="es-ES" sz="3600" b="1" dirty="0" smtClean="0">
                <a:solidFill>
                  <a:schemeClr val="bg1"/>
                </a:solidFill>
                <a:latin typeface="Helvetica" pitchFamily="2" charset="0"/>
              </a:rPr>
              <a:t>PRINCIPIOS INSPIRADORES DE NUESTRO SISTEMA DE EXCELENCIA EN LA GESTIÓN</a:t>
            </a:r>
            <a:endParaRPr lang="es-ES" sz="3600" dirty="0">
              <a:solidFill>
                <a:schemeClr val="bg1"/>
              </a:solidFill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3275856" y="4293096"/>
            <a:ext cx="5688632" cy="2304256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Font typeface="Arial" charset="0"/>
              <a:buChar char="•"/>
            </a:pPr>
            <a:r>
              <a:rPr lang="es-ES" sz="5600" dirty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Flexibilidad en la Política y Objetivos, respectando el </a:t>
            </a:r>
            <a:r>
              <a:rPr lang="es-ES" sz="5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Carácter </a:t>
            </a:r>
            <a:r>
              <a:rPr lang="es-ES" sz="5600" dirty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propio </a:t>
            </a:r>
            <a:r>
              <a:rPr lang="es-ES" sz="5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del </a:t>
            </a:r>
            <a:r>
              <a:rPr lang="es-ES" sz="5600" dirty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Centro a través de su Proyecto Educativo (P&amp;E).</a:t>
            </a:r>
          </a:p>
          <a:p>
            <a:pPr>
              <a:spcBef>
                <a:spcPts val="0"/>
              </a:spcBef>
              <a:buFont typeface="Arial" charset="0"/>
              <a:buChar char="•"/>
            </a:pPr>
            <a:r>
              <a:rPr lang="es-ES" sz="5600" dirty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inclusión educativa basada en la igualdad de oportunidades y de derechos.</a:t>
            </a:r>
          </a:p>
          <a:p>
            <a:pPr>
              <a:spcBef>
                <a:spcPts val="0"/>
              </a:spcBef>
              <a:buFont typeface="Arial" charset="0"/>
              <a:buChar char="•"/>
            </a:pPr>
            <a:r>
              <a:rPr lang="es-ES" sz="5600" dirty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Valores favorecedores de la libertad personal, la responsabilidad, la solidaridad y la tolerancia.</a:t>
            </a:r>
          </a:p>
          <a:p>
            <a:pPr>
              <a:spcBef>
                <a:spcPts val="0"/>
              </a:spcBef>
              <a:buFont typeface="Arial" charset="0"/>
              <a:buChar char="•"/>
            </a:pPr>
            <a:r>
              <a:rPr lang="es-ES" sz="5600" dirty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concepción de la educación como un aprendizaje permanente a lo largo de toda la vida. Relaciones con los alumnos a largo plazo.</a:t>
            </a:r>
          </a:p>
          <a:p>
            <a:pPr>
              <a:spcBef>
                <a:spcPts val="0"/>
              </a:spcBef>
              <a:buFont typeface="Arial" charset="0"/>
              <a:buChar char="•"/>
            </a:pPr>
            <a:r>
              <a:rPr lang="es-ES" sz="5600" dirty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Favorecer la participación de la </a:t>
            </a:r>
            <a:r>
              <a:rPr lang="es-ES" sz="5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Comunidad </a:t>
            </a:r>
            <a:r>
              <a:rPr lang="es-ES" sz="5600" dirty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educativa y entorno en la </a:t>
            </a:r>
            <a:r>
              <a:rPr lang="es-ES" sz="5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Organización </a:t>
            </a:r>
            <a:r>
              <a:rPr lang="es-ES" sz="5600" dirty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del </a:t>
            </a:r>
            <a:r>
              <a:rPr lang="es-ES" sz="5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Centro</a:t>
            </a:r>
            <a:r>
              <a:rPr lang="es-ES" sz="5600" dirty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>
              <a:spcBef>
                <a:spcPts val="0"/>
              </a:spcBef>
              <a:buFont typeface="Arial" charset="0"/>
              <a:buChar char="•"/>
            </a:pPr>
            <a:r>
              <a:rPr lang="es-ES" sz="5600" dirty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Fomento y promoción de la investigación, la experimentación y la innovación educativa. El proceso Enseñanza-Aprendizaje</a:t>
            </a:r>
            <a:r>
              <a:rPr lang="es-ES" sz="5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es-ES" sz="5600" dirty="0">
              <a:solidFill>
                <a:schemeClr val="tx2">
                  <a:lumMod val="7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spcBef>
                <a:spcPts val="0"/>
              </a:spcBef>
              <a:buFont typeface="Arial" charset="0"/>
              <a:buChar char="•"/>
            </a:pPr>
            <a:endParaRPr lang="es-ES" sz="1600" dirty="0" smtClean="0">
              <a:solidFill>
                <a:schemeClr val="bg2">
                  <a:lumMod val="2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buFont typeface="Arial" charset="0"/>
              <a:buChar char="•"/>
            </a:pPr>
            <a:endParaRPr lang="es-ES" dirty="0">
              <a:solidFill>
                <a:schemeClr val="bg2">
                  <a:lumMod val="2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23733" y="1769588"/>
            <a:ext cx="376450" cy="2448272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s-ES" sz="1050" b="1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ESTRUCTURALES</a:t>
            </a:r>
            <a:endParaRPr lang="es-ES" sz="105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372312" y="4293096"/>
            <a:ext cx="908262" cy="2304256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s-ES" sz="1400" b="1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PROPIOS DE LA EDUCACIÓN</a:t>
            </a:r>
            <a:endParaRPr lang="es-ES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7164288" y="2636912"/>
            <a:ext cx="1722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PRINCIPIOS</a:t>
            </a:r>
            <a:r>
              <a:rPr lang="es-ES" sz="1600" dirty="0" smtClean="0"/>
              <a:t> </a:t>
            </a:r>
            <a:r>
              <a:rPr lang="es-ES" sz="1600" dirty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UNIVERSALES</a:t>
            </a:r>
          </a:p>
        </p:txBody>
      </p:sp>
      <p:sp>
        <p:nvSpPr>
          <p:cNvPr id="9" name="8 Flecha derecha"/>
          <p:cNvSpPr/>
          <p:nvPr/>
        </p:nvSpPr>
        <p:spPr>
          <a:xfrm rot="10800000">
            <a:off x="6372200" y="2785283"/>
            <a:ext cx="64807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39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/>
              <a:t>9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252728"/>
          </a:xfrm>
        </p:spPr>
        <p:txBody>
          <a:bodyPr>
            <a:noAutofit/>
          </a:bodyPr>
          <a:lstStyle/>
          <a:p>
            <a:pPr>
              <a:spcBef>
                <a:spcPct val="50000"/>
              </a:spcBef>
            </a:pPr>
            <a:r>
              <a:rPr lang="es-ES_tradnl" altLang="es-ES" sz="28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Y , ¿CÓMO ESTRUCTURAMOS Y LE DAMOS COHERENCIA A ESTOS PRINCIPIOS DE EXCELENCIA EN LA GESTIÓN DE CENTROS EDUCATIVOS? </a:t>
            </a:r>
            <a:r>
              <a:rPr lang="es-ES" altLang="es-ES" sz="28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3722688" y="2259012"/>
            <a:ext cx="1152525" cy="2535238"/>
          </a:xfrm>
          <a:prstGeom prst="downArrow">
            <a:avLst>
              <a:gd name="adj1" fmla="val 50000"/>
              <a:gd name="adj2" fmla="val 24991"/>
            </a:avLst>
          </a:prstGeom>
          <a:solidFill>
            <a:srgbClr val="FF9900"/>
          </a:solidFill>
          <a:ln w="349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s-ES" altLang="es-ES" sz="1800">
              <a:latin typeface="Arial" pitchFamily="34" charset="0"/>
            </a:endParaRPr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747713" y="3022600"/>
            <a:ext cx="1098550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000" b="1">
                <a:solidFill>
                  <a:srgbClr val="002060"/>
                </a:solidFill>
                <a:latin typeface="Arial" pitchFamily="34" charset="0"/>
              </a:rPr>
              <a:t>Orientación a Resultados</a:t>
            </a:r>
          </a:p>
        </p:txBody>
      </p:sp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1296988" y="3938587"/>
            <a:ext cx="1096962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000" b="1">
                <a:solidFill>
                  <a:srgbClr val="002060"/>
                </a:solidFill>
                <a:latin typeface="Arial" pitchFamily="34" charset="0"/>
              </a:rPr>
              <a:t>Desarrollo de las Personas</a:t>
            </a:r>
          </a:p>
        </p:txBody>
      </p:sp>
      <p:sp>
        <p:nvSpPr>
          <p:cNvPr id="13" name="Text Box 18"/>
          <p:cNvSpPr txBox="1">
            <a:spLocks noChangeArrowheads="1"/>
          </p:cNvSpPr>
          <p:nvPr/>
        </p:nvSpPr>
        <p:spPr bwMode="auto">
          <a:xfrm>
            <a:off x="1781175" y="2803525"/>
            <a:ext cx="109855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000" b="1">
                <a:solidFill>
                  <a:srgbClr val="002060"/>
                </a:solidFill>
                <a:latin typeface="Arial" pitchFamily="34" charset="0"/>
              </a:rPr>
              <a:t>Gestión por Procesos y hechos</a:t>
            </a:r>
          </a:p>
        </p:txBody>
      </p:sp>
      <p:sp>
        <p:nvSpPr>
          <p:cNvPr id="14" name="Text Box 18"/>
          <p:cNvSpPr txBox="1">
            <a:spLocks noChangeArrowheads="1"/>
          </p:cNvSpPr>
          <p:nvPr/>
        </p:nvSpPr>
        <p:spPr bwMode="auto">
          <a:xfrm>
            <a:off x="2860675" y="3413125"/>
            <a:ext cx="1096963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000" b="1" dirty="0">
                <a:solidFill>
                  <a:srgbClr val="002060"/>
                </a:solidFill>
                <a:latin typeface="Arial" pitchFamily="34" charset="0"/>
              </a:rPr>
              <a:t>Liderazgo y Planificación Estratégica</a:t>
            </a: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2625725" y="4011612"/>
            <a:ext cx="1096963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000" b="1" dirty="0">
                <a:solidFill>
                  <a:srgbClr val="002060"/>
                </a:solidFill>
                <a:latin typeface="Arial" pitchFamily="34" charset="0"/>
              </a:rPr>
              <a:t>Orientación al alumno y familias</a:t>
            </a:r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1889125" y="3440112"/>
            <a:ext cx="1098550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000" b="1">
                <a:solidFill>
                  <a:srgbClr val="002060"/>
                </a:solidFill>
                <a:latin typeface="Arial" pitchFamily="34" charset="0"/>
              </a:rPr>
              <a:t>Desarrollo de Alianzas</a:t>
            </a: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auto">
          <a:xfrm>
            <a:off x="2787650" y="2752725"/>
            <a:ext cx="109855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000" b="1">
                <a:solidFill>
                  <a:srgbClr val="002060"/>
                </a:solidFill>
                <a:latin typeface="Arial" pitchFamily="34" charset="0"/>
              </a:rPr>
              <a:t>Aprendizaje, Innovación y Mejora</a:t>
            </a: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809625" y="3506787"/>
            <a:ext cx="1265238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000" b="1">
                <a:solidFill>
                  <a:srgbClr val="002060"/>
                </a:solidFill>
                <a:latin typeface="Arial" pitchFamily="34" charset="0"/>
              </a:rPr>
              <a:t>Responsabilidad Social</a:t>
            </a:r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7189788" y="3870325"/>
            <a:ext cx="1220787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000" b="1">
                <a:solidFill>
                  <a:srgbClr val="00B0F0"/>
                </a:solidFill>
                <a:latin typeface="Arial" pitchFamily="34" charset="0"/>
              </a:rPr>
              <a:t>Respeto al carácter propio del Centro</a:t>
            </a: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4646613" y="3238500"/>
            <a:ext cx="12223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000" b="1" dirty="0">
                <a:solidFill>
                  <a:srgbClr val="00B0F0"/>
                </a:solidFill>
                <a:latin typeface="Arial" pitchFamily="34" charset="0"/>
              </a:rPr>
              <a:t>La inclusión educativa</a:t>
            </a: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5514975" y="2663825"/>
            <a:ext cx="1220788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000" b="1" dirty="0">
                <a:solidFill>
                  <a:srgbClr val="00B0F0"/>
                </a:solidFill>
                <a:latin typeface="Arial" pitchFamily="34" charset="0"/>
              </a:rPr>
              <a:t>Valores favorecedores de la libertad personal</a:t>
            </a:r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6665913" y="2833687"/>
            <a:ext cx="1220787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000" b="1" dirty="0">
                <a:solidFill>
                  <a:srgbClr val="00B0F0"/>
                </a:solidFill>
                <a:latin typeface="Arial" pitchFamily="34" charset="0"/>
              </a:rPr>
              <a:t>La educación como un aprendizaje permanente</a:t>
            </a:r>
          </a:p>
        </p:txBody>
      </p:sp>
      <p:sp>
        <p:nvSpPr>
          <p:cNvPr id="23" name="Text Box 18"/>
          <p:cNvSpPr txBox="1">
            <a:spLocks noChangeArrowheads="1"/>
          </p:cNvSpPr>
          <p:nvPr/>
        </p:nvSpPr>
        <p:spPr bwMode="auto">
          <a:xfrm>
            <a:off x="4703763" y="3810000"/>
            <a:ext cx="1220787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000" b="1">
                <a:solidFill>
                  <a:srgbClr val="00B0F0"/>
                </a:solidFill>
                <a:latin typeface="Arial" pitchFamily="34" charset="0"/>
              </a:rPr>
              <a:t>Mirando hacia la comunidad o entorno</a:t>
            </a:r>
          </a:p>
        </p:txBody>
      </p:sp>
      <p:sp>
        <p:nvSpPr>
          <p:cNvPr id="24" name="Text Box 18"/>
          <p:cNvSpPr txBox="1">
            <a:spLocks noChangeArrowheads="1"/>
          </p:cNvSpPr>
          <p:nvPr/>
        </p:nvSpPr>
        <p:spPr bwMode="auto">
          <a:xfrm>
            <a:off x="6073775" y="3598862"/>
            <a:ext cx="1220788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000" b="1">
                <a:solidFill>
                  <a:srgbClr val="00B0F0"/>
                </a:solidFill>
                <a:latin typeface="Arial" pitchFamily="34" charset="0"/>
              </a:rPr>
              <a:t>Promoción de la innovación educativa</a:t>
            </a:r>
          </a:p>
        </p:txBody>
      </p:sp>
      <p:sp>
        <p:nvSpPr>
          <p:cNvPr id="25" name="Text Box 18"/>
          <p:cNvSpPr txBox="1">
            <a:spLocks noChangeArrowheads="1"/>
          </p:cNvSpPr>
          <p:nvPr/>
        </p:nvSpPr>
        <p:spPr bwMode="auto">
          <a:xfrm>
            <a:off x="5513388" y="4249737"/>
            <a:ext cx="122237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1000" b="1">
                <a:solidFill>
                  <a:srgbClr val="00B0F0"/>
                </a:solidFill>
                <a:latin typeface="Arial" pitchFamily="34" charset="0"/>
              </a:rPr>
              <a:t>Transparencia Activa</a:t>
            </a:r>
          </a:p>
        </p:txBody>
      </p:sp>
      <p:sp>
        <p:nvSpPr>
          <p:cNvPr id="28" name="Text Box 4"/>
          <p:cNvSpPr txBox="1">
            <a:spLocks noChangeArrowheads="1"/>
          </p:cNvSpPr>
          <p:nvPr/>
        </p:nvSpPr>
        <p:spPr bwMode="auto">
          <a:xfrm>
            <a:off x="849313" y="4983162"/>
            <a:ext cx="7559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b="1" dirty="0">
                <a:solidFill>
                  <a:srgbClr val="993300"/>
                </a:solidFill>
                <a:latin typeface="Arial" pitchFamily="34" charset="0"/>
              </a:rPr>
              <a:t>A TRAVÉS DE UN MODELO O SISTEMA TEÓRICO:</a:t>
            </a:r>
            <a:endParaRPr lang="es-ES" altLang="es-ES" b="1" dirty="0">
              <a:solidFill>
                <a:srgbClr val="009900"/>
              </a:solidFill>
              <a:latin typeface="Arial" pitchFamily="34" charset="0"/>
            </a:endParaRPr>
          </a:p>
        </p:txBody>
      </p:sp>
      <p:pic>
        <p:nvPicPr>
          <p:cNvPr id="29" name="Imagen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950" y="5579945"/>
            <a:ext cx="2032000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CuadroTexto 3"/>
          <p:cNvSpPr txBox="1">
            <a:spLocks noChangeArrowheads="1"/>
          </p:cNvSpPr>
          <p:nvPr/>
        </p:nvSpPr>
        <p:spPr bwMode="auto">
          <a:xfrm>
            <a:off x="3506787" y="5808545"/>
            <a:ext cx="158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es-ES" altLang="es-ES" sz="1400" dirty="0">
                <a:solidFill>
                  <a:schemeClr val="accent2"/>
                </a:solidFill>
                <a:ea typeface="Apple Symbols" pitchFamily="2" charset="-79"/>
                <a:cs typeface="Times New Roman" pitchFamily="18" charset="0"/>
              </a:rPr>
              <a:t>EXCELLENCE</a:t>
            </a:r>
          </a:p>
        </p:txBody>
      </p:sp>
    </p:spTree>
    <p:extLst>
      <p:ext uri="{BB962C8B-B14F-4D97-AF65-F5344CB8AC3E}">
        <p14:creationId xmlns:p14="http://schemas.microsoft.com/office/powerpoint/2010/main" val="76400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8</a:t>
            </a:fld>
            <a:endParaRPr lang="es-ES"/>
          </a:p>
        </p:txBody>
      </p:sp>
      <p:sp>
        <p:nvSpPr>
          <p:cNvPr id="9" name="2 Marcador de contenido"/>
          <p:cNvSpPr>
            <a:spLocks noGrp="1"/>
          </p:cNvSpPr>
          <p:nvPr>
            <p:ph idx="1"/>
          </p:nvPr>
        </p:nvSpPr>
        <p:spPr>
          <a:xfrm>
            <a:off x="1988716" y="908720"/>
            <a:ext cx="5166568" cy="2448272"/>
          </a:xfrm>
          <a:ln>
            <a:solidFill>
              <a:schemeClr val="accent2"/>
            </a:solidFill>
          </a:ln>
        </p:spPr>
        <p:txBody>
          <a:bodyPr>
            <a:normAutofit lnSpcReduction="100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s-ES" sz="2000" dirty="0" smtClean="0">
                <a:solidFill>
                  <a:schemeClr val="tx2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 partir de estos Principios y referentes </a:t>
            </a:r>
            <a:r>
              <a:rPr lang="es-ES" sz="2000" b="1" dirty="0" smtClean="0">
                <a:solidFill>
                  <a:schemeClr val="tx2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ACREDI-LQ EXCELLENCE </a:t>
            </a:r>
            <a:r>
              <a:rPr lang="es-ES" sz="2000" dirty="0" smtClean="0">
                <a:solidFill>
                  <a:schemeClr val="tx2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elabora una </a:t>
            </a:r>
            <a:r>
              <a:rPr lang="es-ES" sz="2000" b="1" dirty="0" smtClean="0">
                <a:solidFill>
                  <a:schemeClr val="tx2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Sistema Teórico </a:t>
            </a:r>
            <a:r>
              <a:rPr lang="es-ES" sz="2000" dirty="0" smtClean="0">
                <a:solidFill>
                  <a:schemeClr val="tx2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que, 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</a:t>
            </a:r>
            <a:r>
              <a:rPr lang="es-ES" sz="2000" dirty="0" smtClean="0">
                <a:solidFill>
                  <a:schemeClr val="tx2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aliéndose de una </a:t>
            </a:r>
            <a:r>
              <a:rPr lang="es-ES" sz="2000" b="1" dirty="0" smtClean="0">
                <a:solidFill>
                  <a:schemeClr val="tx2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Metodología</a:t>
            </a:r>
            <a:r>
              <a:rPr lang="es-ES" sz="2000" dirty="0" smtClean="0">
                <a:solidFill>
                  <a:schemeClr val="tx2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singular, permite autoevaluar la Gestión actual del Centro y contrastarla con un conjunto de criterios e indicadores que reflejan el grado de Excelencia y buenas prácticas de ese Centro Educativo.</a:t>
            </a:r>
            <a:endParaRPr lang="es-ES" sz="2000" dirty="0">
              <a:solidFill>
                <a:schemeClr val="tx2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buFont typeface="Arial" charset="0"/>
              <a:buChar char="•"/>
            </a:pPr>
            <a:endParaRPr lang="es-ES" dirty="0">
              <a:solidFill>
                <a:schemeClr val="bg2">
                  <a:lumMod val="2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2 Marcador de contenido"/>
          <p:cNvSpPr txBox="1">
            <a:spLocks/>
          </p:cNvSpPr>
          <p:nvPr/>
        </p:nvSpPr>
        <p:spPr>
          <a:xfrm>
            <a:off x="107504" y="3511210"/>
            <a:ext cx="4248472" cy="2736304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es-ES" sz="1600" i="1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sistema ACREDI-LQ EXCELLENCE es </a:t>
            </a:r>
            <a:r>
              <a:rPr lang="es-ES" sz="1600" i="1" u="sng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cualitativo</a:t>
            </a:r>
            <a:r>
              <a:rPr lang="es-ES" sz="1600" i="1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y sirve…</a:t>
            </a:r>
          </a:p>
          <a:p>
            <a:pPr algn="just">
              <a:spcBef>
                <a:spcPts val="0"/>
              </a:spcBef>
              <a:buFont typeface="Arial" charset="0"/>
              <a:buChar char="•"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Para dar </a:t>
            </a:r>
            <a:r>
              <a:rPr lang="es-ES" sz="1600" b="1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coherencia y visión integrada </a:t>
            </a: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 la gestión.</a:t>
            </a:r>
          </a:p>
          <a:p>
            <a:pPr algn="just">
              <a:spcBef>
                <a:spcPts val="0"/>
              </a:spcBef>
              <a:buFont typeface="Arial" charset="0"/>
              <a:buChar char="•"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Para tener una </a:t>
            </a:r>
            <a:r>
              <a:rPr lang="es-ES" sz="1600" b="1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ayuda</a:t>
            </a: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y no olvidar nada.</a:t>
            </a:r>
          </a:p>
          <a:p>
            <a:pPr algn="just">
              <a:spcBef>
                <a:spcPts val="0"/>
              </a:spcBef>
              <a:buFont typeface="Arial" charset="0"/>
              <a:buChar char="•"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Para tener un </a:t>
            </a:r>
            <a:r>
              <a:rPr lang="es-ES" sz="1600" b="1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lenguaje común </a:t>
            </a: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interno y externo.</a:t>
            </a:r>
          </a:p>
          <a:p>
            <a:pPr algn="just">
              <a:spcBef>
                <a:spcPts val="0"/>
              </a:spcBef>
              <a:buFont typeface="Arial" charset="0"/>
              <a:buChar char="•"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Para conocer nuestro </a:t>
            </a:r>
            <a:r>
              <a:rPr lang="es-ES" sz="1600" b="1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estado actual </a:t>
            </a: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 la gestión.</a:t>
            </a:r>
          </a:p>
          <a:p>
            <a:pPr algn="just">
              <a:spcBef>
                <a:spcPts val="0"/>
              </a:spcBef>
              <a:buFont typeface="Arial" charset="0"/>
              <a:buChar char="•"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Como guía inspiradora para la </a:t>
            </a:r>
            <a:r>
              <a:rPr lang="es-ES" sz="1600" b="1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mejora continua</a:t>
            </a: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>
              <a:buFont typeface="Arial" charset="0"/>
              <a:buChar char="•"/>
            </a:pPr>
            <a:endParaRPr lang="es-ES" dirty="0">
              <a:solidFill>
                <a:schemeClr val="bg2">
                  <a:lumMod val="2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2 Marcador de contenido"/>
          <p:cNvSpPr txBox="1">
            <a:spLocks/>
          </p:cNvSpPr>
          <p:nvPr/>
        </p:nvSpPr>
        <p:spPr>
          <a:xfrm>
            <a:off x="4788024" y="3501008"/>
            <a:ext cx="4248472" cy="2736304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es-ES" sz="1600" i="1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sistema ACREDI-LQ EXCELLENCE es </a:t>
            </a:r>
            <a:r>
              <a:rPr lang="es-ES" sz="1600" i="1" u="sng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cuantitativo</a:t>
            </a:r>
            <a:r>
              <a:rPr lang="es-ES" sz="1600" i="1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y sirve…</a:t>
            </a:r>
          </a:p>
          <a:p>
            <a:pPr algn="just">
              <a:spcBef>
                <a:spcPts val="0"/>
              </a:spcBef>
              <a:buFont typeface="Arial" charset="0"/>
              <a:buChar char="•"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Para saber si cumplimos los objetivos planificados y conocer la </a:t>
            </a:r>
            <a:r>
              <a:rPr lang="es-ES" sz="1600" b="1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tendencia</a:t>
            </a: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de los resultados de la gestión.</a:t>
            </a:r>
          </a:p>
          <a:p>
            <a:pPr algn="just">
              <a:spcBef>
                <a:spcPts val="0"/>
              </a:spcBef>
              <a:buFont typeface="Arial" charset="0"/>
              <a:buChar char="•"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Para poder </a:t>
            </a:r>
            <a:r>
              <a:rPr lang="es-ES" sz="1600" b="1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comparar</a:t>
            </a: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nuestra gestión con la de otros.</a:t>
            </a:r>
          </a:p>
          <a:p>
            <a:pPr algn="just">
              <a:spcBef>
                <a:spcPts val="0"/>
              </a:spcBef>
              <a:buFont typeface="Arial" charset="0"/>
              <a:buChar char="•"/>
            </a:pP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Para elegir el ganador de un Premio o </a:t>
            </a:r>
            <a:r>
              <a:rPr lang="es-ES" sz="1600" b="1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Reconocimiento</a:t>
            </a:r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277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475252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s-ES" sz="10400" i="1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1- Nos invita a realizar un alto en el camino de la rutina diaria y reflexionar sobre la gestión actual de nuestro centro educativo. Incorpora la cultura de la autoevaluación y el diagnóstico.</a:t>
            </a:r>
          </a:p>
          <a:p>
            <a:pPr marL="0" indent="0">
              <a:buNone/>
            </a:pPr>
            <a:r>
              <a:rPr lang="es-ES" sz="10400" i="1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 – Participa de los principios de la excelencia de los modelos universales de Excelencia en la Gestión.</a:t>
            </a:r>
          </a:p>
          <a:p>
            <a:pPr marL="0" indent="0">
              <a:buNone/>
            </a:pPr>
            <a:r>
              <a:rPr lang="es-ES" sz="10400" i="1" dirty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 – Adecua esos principios a la educación: Estructura y le da coherencia a estos principios en la gestión de los centros educativos</a:t>
            </a:r>
            <a:r>
              <a:rPr lang="es-ES" sz="10400" i="1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es-ES" sz="10400" i="1" dirty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4 – Enriquece los principios de excelencia incorporando características propias de nuestras escuelas (confesionales, no confesionales, etc.)</a:t>
            </a:r>
          </a:p>
          <a:p>
            <a:pPr marL="0" indent="0">
              <a:buNone/>
            </a:pPr>
            <a:r>
              <a:rPr lang="es-ES" sz="10400" i="1" dirty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5 – Su implementación es viable tanto por la metodología como por los costes al estar patrocinada en gran parte por una fundación internacional.</a:t>
            </a:r>
          </a:p>
          <a:p>
            <a:pPr marL="0" indent="0">
              <a:buNone/>
            </a:pPr>
            <a:endParaRPr lang="es-ES" sz="11200" dirty="0">
              <a:solidFill>
                <a:schemeClr val="tx2">
                  <a:lumMod val="7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endParaRPr lang="es-ES" dirty="0" smtClean="0">
              <a:solidFill>
                <a:srgbClr val="16165D"/>
              </a:solidFill>
              <a:latin typeface="Helvetica" pitchFamily="2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solidFill>
                  <a:schemeClr val="bg1"/>
                </a:solidFill>
                <a:latin typeface="Helvetica" pitchFamily="2" charset="0"/>
              </a:rPr>
              <a:t>VENTAJAS DE ACREDI-LQ EXCELLENCE PARA NUESTRO CENTROS</a:t>
            </a:r>
            <a:endParaRPr lang="es-E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79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>
            <a:no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  <a:latin typeface="Helvetica" pitchFamily="2" charset="0"/>
              </a:rPr>
              <a:t>CUADRO DE MANDO INTEGRAL: FACTORES (6) PARA EVALUAR EL NIVEL DE EXCELENCIA EN LA GESTIÓN DE UN CENTRO</a:t>
            </a:r>
            <a:endParaRPr lang="es-ES" sz="2800" dirty="0">
              <a:solidFill>
                <a:schemeClr val="bg1"/>
              </a:solidFill>
            </a:endParaRPr>
          </a:p>
        </p:txBody>
      </p:sp>
      <p:grpSp>
        <p:nvGrpSpPr>
          <p:cNvPr id="46" name="Grupo 13"/>
          <p:cNvGrpSpPr>
            <a:grpSpLocks/>
          </p:cNvGrpSpPr>
          <p:nvPr/>
        </p:nvGrpSpPr>
        <p:grpSpPr bwMode="auto">
          <a:xfrm>
            <a:off x="1665288" y="1727270"/>
            <a:ext cx="5283200" cy="3903663"/>
            <a:chOff x="1682781" y="939376"/>
            <a:chExt cx="5918200" cy="4432300"/>
          </a:xfrm>
        </p:grpSpPr>
        <p:grpSp>
          <p:nvGrpSpPr>
            <p:cNvPr id="47" name="Grupo 14"/>
            <p:cNvGrpSpPr>
              <a:grpSpLocks/>
            </p:cNvGrpSpPr>
            <p:nvPr/>
          </p:nvGrpSpPr>
          <p:grpSpPr bwMode="auto">
            <a:xfrm>
              <a:off x="1682781" y="939376"/>
              <a:ext cx="5918200" cy="4432300"/>
              <a:chOff x="1684145" y="1495294"/>
              <a:chExt cx="5918200" cy="4432300"/>
            </a:xfrm>
          </p:grpSpPr>
          <p:pic>
            <p:nvPicPr>
              <p:cNvPr id="56" name="Diagrama 23"/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84145" y="1495294"/>
                <a:ext cx="5918200" cy="443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7" name="Grupo 24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54245" y="3044694"/>
                <a:ext cx="1879600" cy="1473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8" name="CuadroTexto 15"/>
            <p:cNvSpPr txBox="1">
              <a:spLocks noChangeArrowheads="1"/>
            </p:cNvSpPr>
            <p:nvPr/>
          </p:nvSpPr>
          <p:spPr bwMode="auto">
            <a:xfrm>
              <a:off x="4408016" y="2318683"/>
              <a:ext cx="720080" cy="262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s-ES" altLang="es-ES" sz="900" b="1">
                  <a:solidFill>
                    <a:srgbClr val="0070C0"/>
                  </a:solidFill>
                  <a:latin typeface="Arial" pitchFamily="34" charset="0"/>
                  <a:ea typeface="MS PGothic" pitchFamily="34" charset="-128"/>
                </a:rPr>
                <a:t>P</a:t>
              </a:r>
              <a:r>
                <a:rPr lang="es-ES" altLang="es-ES" sz="900">
                  <a:solidFill>
                    <a:srgbClr val="002060"/>
                  </a:solidFill>
                  <a:latin typeface="Arial" pitchFamily="34" charset="0"/>
                  <a:ea typeface="MS PGothic" pitchFamily="34" charset="-128"/>
                </a:rPr>
                <a:t>iensa</a:t>
              </a:r>
            </a:p>
          </p:txBody>
        </p:sp>
        <p:sp>
          <p:nvSpPr>
            <p:cNvPr id="49" name="CuadroTexto 16"/>
            <p:cNvSpPr txBox="1">
              <a:spLocks noChangeArrowheads="1"/>
            </p:cNvSpPr>
            <p:nvPr/>
          </p:nvSpPr>
          <p:spPr bwMode="auto">
            <a:xfrm>
              <a:off x="5574520" y="3005633"/>
              <a:ext cx="720080" cy="262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s-ES" altLang="es-ES" sz="900" b="1">
                  <a:solidFill>
                    <a:srgbClr val="0070C0"/>
                  </a:solidFill>
                  <a:latin typeface="Arial" pitchFamily="34" charset="0"/>
                  <a:ea typeface="MS PGothic" pitchFamily="34" charset="-128"/>
                </a:rPr>
                <a:t>A</a:t>
              </a:r>
              <a:r>
                <a:rPr lang="es-ES" altLang="es-ES" sz="900">
                  <a:solidFill>
                    <a:srgbClr val="002060"/>
                  </a:solidFill>
                  <a:latin typeface="Arial" pitchFamily="34" charset="0"/>
                  <a:ea typeface="MS PGothic" pitchFamily="34" charset="-128"/>
                </a:rPr>
                <a:t>ctúa</a:t>
              </a:r>
            </a:p>
          </p:txBody>
        </p:sp>
        <p:sp>
          <p:nvSpPr>
            <p:cNvPr id="50" name="CuadroTexto 17"/>
            <p:cNvSpPr txBox="1">
              <a:spLocks noChangeArrowheads="1"/>
            </p:cNvSpPr>
            <p:nvPr/>
          </p:nvSpPr>
          <p:spPr bwMode="auto">
            <a:xfrm>
              <a:off x="4495709" y="3902859"/>
              <a:ext cx="720080" cy="262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s-ES" altLang="es-ES" sz="900" b="1">
                  <a:solidFill>
                    <a:srgbClr val="0070C0"/>
                  </a:solidFill>
                  <a:latin typeface="Arial" pitchFamily="34" charset="0"/>
                  <a:ea typeface="MS PGothic" pitchFamily="34" charset="-128"/>
                </a:rPr>
                <a:t>M</a:t>
              </a:r>
              <a:r>
                <a:rPr lang="es-ES" altLang="es-ES" sz="900">
                  <a:solidFill>
                    <a:srgbClr val="002060"/>
                  </a:solidFill>
                  <a:latin typeface="Arial" pitchFamily="34" charset="0"/>
                  <a:ea typeface="MS PGothic" pitchFamily="34" charset="-128"/>
                </a:rPr>
                <a:t>ide</a:t>
              </a:r>
            </a:p>
          </p:txBody>
        </p:sp>
        <p:sp>
          <p:nvSpPr>
            <p:cNvPr id="51" name="CuadroTexto 18"/>
            <p:cNvSpPr txBox="1">
              <a:spLocks noChangeArrowheads="1"/>
            </p:cNvSpPr>
            <p:nvPr/>
          </p:nvSpPr>
          <p:spPr bwMode="auto">
            <a:xfrm>
              <a:off x="3087555" y="3100898"/>
              <a:ext cx="836373" cy="576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s-ES" altLang="es-ES" sz="900" b="1">
                  <a:solidFill>
                    <a:srgbClr val="0070C0"/>
                  </a:solidFill>
                  <a:latin typeface="Arial" pitchFamily="34" charset="0"/>
                  <a:ea typeface="MS PGothic" pitchFamily="34" charset="-128"/>
                </a:rPr>
                <a:t>M</a:t>
              </a:r>
              <a:r>
                <a:rPr lang="es-ES" altLang="es-ES" sz="900">
                  <a:solidFill>
                    <a:srgbClr val="002060"/>
                  </a:solidFill>
                  <a:latin typeface="Arial" pitchFamily="34" charset="0"/>
                  <a:ea typeface="MS PGothic" pitchFamily="34" charset="-128"/>
                </a:rPr>
                <a:t>ejora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s-ES" altLang="es-ES" sz="900">
                  <a:solidFill>
                    <a:srgbClr val="002060"/>
                  </a:solidFill>
                  <a:latin typeface="Arial" pitchFamily="34" charset="0"/>
                  <a:ea typeface="MS PGothic" pitchFamily="34" charset="-128"/>
                </a:rPr>
                <a:t>(Evalúa y Revisa)</a:t>
              </a:r>
            </a:p>
          </p:txBody>
        </p:sp>
        <p:cxnSp>
          <p:nvCxnSpPr>
            <p:cNvPr id="52" name="Conector recto de flecha 19">
              <a:extLst>
                <a:ext uri="{FF2B5EF4-FFF2-40B4-BE49-F238E27FC236}">
                  <a16:creationId xmlns="" xmlns:a16="http://schemas.microsoft.com/office/drawing/2014/main" id="{D344FE44-65CE-A945-B508-86C9B37331CF}"/>
                </a:ext>
              </a:extLst>
            </p:cNvPr>
            <p:cNvCxnSpPr/>
            <p:nvPr/>
          </p:nvCxnSpPr>
          <p:spPr>
            <a:xfrm>
              <a:off x="4933523" y="2440843"/>
              <a:ext cx="282751" cy="0"/>
            </a:xfrm>
            <a:prstGeom prst="straightConnector1">
              <a:avLst/>
            </a:prstGeom>
            <a:ln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ector recto de flecha 20">
              <a:extLst>
                <a:ext uri="{FF2B5EF4-FFF2-40B4-BE49-F238E27FC236}">
                  <a16:creationId xmlns="" xmlns:a16="http://schemas.microsoft.com/office/drawing/2014/main" id="{FD4496C0-124A-5245-86CD-D1D781B8D0FF}"/>
                </a:ext>
              </a:extLst>
            </p:cNvPr>
            <p:cNvCxnSpPr>
              <a:cxnSpLocks/>
            </p:cNvCxnSpPr>
            <p:nvPr/>
          </p:nvCxnSpPr>
          <p:spPr>
            <a:xfrm>
              <a:off x="5724869" y="3251959"/>
              <a:ext cx="0" cy="228914"/>
            </a:xfrm>
            <a:prstGeom prst="straightConnector1">
              <a:avLst/>
            </a:prstGeom>
            <a:ln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ector recto de flecha 21">
              <a:extLst>
                <a:ext uri="{FF2B5EF4-FFF2-40B4-BE49-F238E27FC236}">
                  <a16:creationId xmlns="" xmlns:a16="http://schemas.microsoft.com/office/drawing/2014/main" id="{81A0A2CE-704F-9D4F-BF6C-9A8E21E714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84442" y="4005396"/>
              <a:ext cx="268524" cy="0"/>
            </a:xfrm>
            <a:prstGeom prst="straightConnector1">
              <a:avLst/>
            </a:prstGeom>
            <a:ln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de flecha 22">
              <a:extLst>
                <a:ext uri="{FF2B5EF4-FFF2-40B4-BE49-F238E27FC236}">
                  <a16:creationId xmlns="" xmlns:a16="http://schemas.microsoft.com/office/drawing/2014/main" id="{E493A63F-0FDD-F343-A17D-39396988FD7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697601" y="2824771"/>
              <a:ext cx="0" cy="317237"/>
            </a:xfrm>
            <a:prstGeom prst="straightConnector1">
              <a:avLst/>
            </a:prstGeom>
            <a:ln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8" name="Conector recto 2">
            <a:extLst>
              <a:ext uri="{FF2B5EF4-FFF2-40B4-BE49-F238E27FC236}">
                <a16:creationId xmlns="" xmlns:a16="http://schemas.microsoft.com/office/drawing/2014/main" id="{7F97FD78-CF48-384A-AA43-875D416B709A}"/>
              </a:ext>
            </a:extLst>
          </p:cNvPr>
          <p:cNvCxnSpPr>
            <a:cxnSpLocks/>
          </p:cNvCxnSpPr>
          <p:nvPr/>
        </p:nvCxnSpPr>
        <p:spPr>
          <a:xfrm flipV="1">
            <a:off x="1330326" y="5864295"/>
            <a:ext cx="6740525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cto 36">
            <a:extLst>
              <a:ext uri="{FF2B5EF4-FFF2-40B4-BE49-F238E27FC236}">
                <a16:creationId xmlns="" xmlns:a16="http://schemas.microsoft.com/office/drawing/2014/main" id="{C016777C-88AB-A945-B3AB-11E7D10816B2}"/>
              </a:ext>
            </a:extLst>
          </p:cNvPr>
          <p:cNvCxnSpPr>
            <a:cxnSpLocks/>
          </p:cNvCxnSpPr>
          <p:nvPr/>
        </p:nvCxnSpPr>
        <p:spPr>
          <a:xfrm>
            <a:off x="8070851" y="2879795"/>
            <a:ext cx="0" cy="311785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recto 37">
            <a:extLst>
              <a:ext uri="{FF2B5EF4-FFF2-40B4-BE49-F238E27FC236}">
                <a16:creationId xmlns="" xmlns:a16="http://schemas.microsoft.com/office/drawing/2014/main" id="{9D35EF2B-0B1E-DF42-A70B-74CF686CBF6E}"/>
              </a:ext>
            </a:extLst>
          </p:cNvPr>
          <p:cNvCxnSpPr>
            <a:cxnSpLocks/>
          </p:cNvCxnSpPr>
          <p:nvPr/>
        </p:nvCxnSpPr>
        <p:spPr>
          <a:xfrm flipV="1">
            <a:off x="1554163" y="3065533"/>
            <a:ext cx="6480175" cy="287020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de flecha 15">
            <a:extLst>
              <a:ext uri="{FF2B5EF4-FFF2-40B4-BE49-F238E27FC236}">
                <a16:creationId xmlns="" xmlns:a16="http://schemas.microsoft.com/office/drawing/2014/main" id="{3226A879-301C-5B45-B78D-A46185AC7A0E}"/>
              </a:ext>
            </a:extLst>
          </p:cNvPr>
          <p:cNvCxnSpPr>
            <a:cxnSpLocks/>
          </p:cNvCxnSpPr>
          <p:nvPr/>
        </p:nvCxnSpPr>
        <p:spPr>
          <a:xfrm flipV="1">
            <a:off x="5899151" y="3629095"/>
            <a:ext cx="1235075" cy="557213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uadroTexto 17"/>
          <p:cNvSpPr txBox="1">
            <a:spLocks noChangeArrowheads="1"/>
          </p:cNvSpPr>
          <p:nvPr/>
        </p:nvSpPr>
        <p:spPr bwMode="auto">
          <a:xfrm>
            <a:off x="8089564" y="2519596"/>
            <a:ext cx="9286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" altLang="es-ES" sz="1000" dirty="0">
                <a:solidFill>
                  <a:srgbClr val="929292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Nivel de Excelencia</a:t>
            </a:r>
          </a:p>
        </p:txBody>
      </p:sp>
      <p:sp>
        <p:nvSpPr>
          <p:cNvPr id="63" name="CuadroTexto 49"/>
          <p:cNvSpPr txBox="1">
            <a:spLocks noChangeArrowheads="1"/>
          </p:cNvSpPr>
          <p:nvPr/>
        </p:nvSpPr>
        <p:spPr bwMode="auto">
          <a:xfrm>
            <a:off x="5695951" y="5851595"/>
            <a:ext cx="9286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" altLang="es-ES" sz="1000">
                <a:solidFill>
                  <a:srgbClr val="929292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Tiempo</a:t>
            </a:r>
          </a:p>
        </p:txBody>
      </p:sp>
      <p:cxnSp>
        <p:nvCxnSpPr>
          <p:cNvPr id="64" name="Conector recto de flecha 50">
            <a:extLst>
              <a:ext uri="{FF2B5EF4-FFF2-40B4-BE49-F238E27FC236}">
                <a16:creationId xmlns="" xmlns:a16="http://schemas.microsoft.com/office/drawing/2014/main" id="{0C3064B0-CF71-9341-8A2D-2E6FA2BFCB41}"/>
              </a:ext>
            </a:extLst>
          </p:cNvPr>
          <p:cNvCxnSpPr>
            <a:cxnSpLocks/>
          </p:cNvCxnSpPr>
          <p:nvPr/>
        </p:nvCxnSpPr>
        <p:spPr>
          <a:xfrm flipV="1">
            <a:off x="2119313" y="5461070"/>
            <a:ext cx="901700" cy="3810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cto de flecha 52">
            <a:extLst>
              <a:ext uri="{FF2B5EF4-FFF2-40B4-BE49-F238E27FC236}">
                <a16:creationId xmlns="" xmlns:a16="http://schemas.microsoft.com/office/drawing/2014/main" id="{28E865CF-E064-2B47-94D8-EF1AEB734238}"/>
              </a:ext>
            </a:extLst>
          </p:cNvPr>
          <p:cNvCxnSpPr>
            <a:cxnSpLocks/>
          </p:cNvCxnSpPr>
          <p:nvPr/>
        </p:nvCxnSpPr>
        <p:spPr>
          <a:xfrm flipV="1">
            <a:off x="4276726" y="4640333"/>
            <a:ext cx="541337" cy="239712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ángulo 25">
            <a:extLst>
              <a:ext uri="{FF2B5EF4-FFF2-40B4-BE49-F238E27FC236}">
                <a16:creationId xmlns="" xmlns:a16="http://schemas.microsoft.com/office/drawing/2014/main" id="{604AFD0E-BE6D-D149-B28A-9A83EA981EE9}"/>
              </a:ext>
            </a:extLst>
          </p:cNvPr>
          <p:cNvSpPr/>
          <p:nvPr/>
        </p:nvSpPr>
        <p:spPr>
          <a:xfrm>
            <a:off x="3814763" y="3764033"/>
            <a:ext cx="1152525" cy="1952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_tradnl" sz="2400">
              <a:solidFill>
                <a:prstClr val="white"/>
              </a:solidFill>
            </a:endParaRPr>
          </a:p>
        </p:txBody>
      </p:sp>
      <p:sp>
        <p:nvSpPr>
          <p:cNvPr id="67" name="66 CuadroTexto"/>
          <p:cNvSpPr txBox="1"/>
          <p:nvPr/>
        </p:nvSpPr>
        <p:spPr>
          <a:xfrm>
            <a:off x="107158" y="1903984"/>
            <a:ext cx="20317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" altLang="es-ES" b="1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ea typeface="MS PGothic" pitchFamily="34" charset="-128"/>
                <a:cs typeface="Helvetica" panose="020B0604020202020204" pitchFamily="34" charset="0"/>
              </a:rPr>
              <a:t>El Sistema ACREDI-LQ EXCELLENCE®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" altLang="es-ES" b="1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ea typeface="MS PGothic" pitchFamily="34" charset="-128"/>
                <a:cs typeface="Helvetica" panose="020B0604020202020204" pitchFamily="34" charset="0"/>
              </a:rPr>
              <a:t>Innovación y Aprendizaje con PAMM-LQ®</a:t>
            </a:r>
            <a:endParaRPr lang="es-ES" altLang="es-ES" dirty="0" smtClean="0">
              <a:solidFill>
                <a:schemeClr val="tx2">
                  <a:lumMod val="75000"/>
                </a:schemeClr>
              </a:solidFill>
              <a:latin typeface="Helvetica" panose="020B0604020202020204" pitchFamily="34" charset="0"/>
              <a:ea typeface="MS PGothic" pitchFamily="34" charset="-128"/>
              <a:cs typeface="Helvetica" panose="020B0604020202020204" pitchFamily="34" charset="0"/>
            </a:endParaRPr>
          </a:p>
          <a:p>
            <a:endParaRPr lang="es-ES" dirty="0"/>
          </a:p>
        </p:txBody>
      </p:sp>
      <p:sp>
        <p:nvSpPr>
          <p:cNvPr id="68" name="67 CuadroTexto"/>
          <p:cNvSpPr txBox="1"/>
          <p:nvPr/>
        </p:nvSpPr>
        <p:spPr>
          <a:xfrm>
            <a:off x="0" y="6097658"/>
            <a:ext cx="9144000" cy="83099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  <a:ea typeface="MS PGothic" pitchFamily="34" charset="-128"/>
                <a:cs typeface="Helvetica" panose="020B0604020202020204" pitchFamily="34" charset="0"/>
              </a:rPr>
              <a:t>Basado en un amplio listado de 62 criterios agrupados en 6 grandes factores o componentes principales</a:t>
            </a:r>
            <a:endParaRPr lang="es-ES" sz="2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01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916832"/>
            <a:ext cx="7408333" cy="34506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800" b="1" dirty="0" smtClean="0">
                <a:solidFill>
                  <a:schemeClr val="accent1"/>
                </a:solidFill>
                <a:latin typeface="Helvetica" pitchFamily="2" charset="0"/>
              </a:rPr>
              <a:t>1. </a:t>
            </a: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Liderazgo de la Dirección</a:t>
            </a:r>
          </a:p>
          <a:p>
            <a:pPr marL="857250" lvl="1" indent="-457200">
              <a:buFontTx/>
              <a:buChar char="-"/>
            </a:pPr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Estilo de liderazgo del Equipo </a:t>
            </a:r>
            <a:r>
              <a:rPr lang="es-ES" sz="2400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D</a:t>
            </a:r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irectivo.</a:t>
            </a:r>
          </a:p>
          <a:p>
            <a:pPr marL="857250" lvl="1" indent="-457200">
              <a:buFontTx/>
              <a:buChar char="-"/>
            </a:pPr>
            <a:r>
              <a:rPr lang="es-ES" sz="2400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Planificación, estrategia, procesos </a:t>
            </a:r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clave (Proyecto Educativo/Proyecto Curricular).</a:t>
            </a:r>
          </a:p>
          <a:p>
            <a:pPr marL="857250" lvl="1" indent="-457200">
              <a:buFontTx/>
              <a:buChar char="-"/>
            </a:pPr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Preguntas: </a:t>
            </a:r>
          </a:p>
          <a:p>
            <a:pPr marL="1257300" lvl="2" indent="-457200">
              <a:buFontTx/>
              <a:buChar char="-"/>
            </a:pPr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¿Quiénes somos y que queremos?</a:t>
            </a:r>
          </a:p>
          <a:p>
            <a:pPr marL="1257300" lvl="2" indent="-457200">
              <a:buFontTx/>
              <a:buChar char="-"/>
            </a:pPr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¿En quien nos apoyamos?</a:t>
            </a:r>
          </a:p>
          <a:p>
            <a:pPr marL="1257300" lvl="2" indent="-457200">
              <a:buFontTx/>
              <a:buChar char="-"/>
            </a:pPr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¿Con que recursos contamos?</a:t>
            </a:r>
          </a:p>
          <a:p>
            <a:pPr marL="1257300" lvl="2" indent="-457200">
              <a:buFontTx/>
              <a:buChar char="-"/>
            </a:pPr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¿Cómo lo hacemos?</a:t>
            </a:r>
          </a:p>
          <a:p>
            <a:pPr marL="1257300" lvl="2" indent="-457200">
              <a:buFontTx/>
              <a:buChar char="-"/>
            </a:pPr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Etc.</a:t>
            </a:r>
            <a:endParaRPr lang="es-ES" sz="2400" dirty="0">
              <a:solidFill>
                <a:schemeClr val="tx2">
                  <a:lumMod val="75000"/>
                </a:schemeClr>
              </a:solidFill>
              <a:latin typeface="Helvetica" pitchFamily="2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11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chemeClr val="bg1"/>
                </a:solidFill>
                <a:latin typeface="Helvetica" pitchFamily="2" charset="0"/>
              </a:rPr>
              <a:t>DESCRIPCIÓN DE LOS FACTORES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55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67834" y="2060848"/>
            <a:ext cx="7408333" cy="424847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ES" sz="3600" b="1" dirty="0" smtClean="0">
                <a:solidFill>
                  <a:schemeClr val="accent1"/>
                </a:solidFill>
                <a:latin typeface="Helvetica" pitchFamily="2" charset="0"/>
              </a:rPr>
              <a:t>2. </a:t>
            </a:r>
            <a:r>
              <a:rPr lang="es-ES" sz="3600" b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Personas</a:t>
            </a:r>
          </a:p>
          <a:p>
            <a:pPr marL="0" lvl="1" indent="0">
              <a:buNone/>
            </a:pPr>
            <a:r>
              <a:rPr lang="es-ES" sz="3100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Se pone el foco en las personas que desempeñan su labor profesional en el centro: docentes, administración, limpieza, apoyo, etc.</a:t>
            </a:r>
          </a:p>
          <a:p>
            <a:pPr marL="457200" lvl="1" indent="-457200">
              <a:buFontTx/>
              <a:buChar char="-"/>
            </a:pPr>
            <a:r>
              <a:rPr lang="es-ES" sz="3100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Procedimiento selección del personal.</a:t>
            </a:r>
          </a:p>
          <a:p>
            <a:pPr marL="457200" lvl="1" indent="-457200">
              <a:buFontTx/>
              <a:buChar char="-"/>
            </a:pPr>
            <a:r>
              <a:rPr lang="es-ES" sz="3100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Política aplicable a este colectivo.</a:t>
            </a:r>
          </a:p>
          <a:p>
            <a:pPr marL="457200" lvl="1" indent="-457200">
              <a:buFontTx/>
              <a:buChar char="-"/>
            </a:pPr>
            <a:r>
              <a:rPr lang="es-ES" sz="3100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Acciones dirigidas a su capacitación y mejora continua.</a:t>
            </a:r>
          </a:p>
          <a:p>
            <a:pPr marL="457200" lvl="1" indent="-457200">
              <a:buFontTx/>
              <a:buChar char="-"/>
            </a:pPr>
            <a:r>
              <a:rPr lang="es-ES" sz="3100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Preguntas:</a:t>
            </a:r>
          </a:p>
          <a:p>
            <a:pPr marL="857250" lvl="2" indent="-457200">
              <a:buFontTx/>
              <a:buChar char="-"/>
            </a:pPr>
            <a:r>
              <a:rPr lang="es-ES" sz="3100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¿Con quien estamos? RRHH</a:t>
            </a:r>
          </a:p>
          <a:p>
            <a:pPr marL="857250" lvl="2" indent="-457200">
              <a:buFontTx/>
              <a:buChar char="-"/>
            </a:pPr>
            <a:r>
              <a:rPr lang="es-ES" sz="3100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¿Lo estamos consiguiendo según el criterio de las personas?</a:t>
            </a:r>
          </a:p>
          <a:p>
            <a:pPr marL="857250" lvl="2" indent="-457200" algn="just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  <a:p>
            <a:pPr marL="0" lvl="1" indent="539750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002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844824"/>
            <a:ext cx="7408333" cy="403244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sz="3000" b="1" dirty="0">
                <a:solidFill>
                  <a:schemeClr val="accent1"/>
                </a:solidFill>
                <a:latin typeface="Helvetica" pitchFamily="2" charset="0"/>
              </a:rPr>
              <a:t>3</a:t>
            </a:r>
            <a:r>
              <a:rPr lang="es-ES" sz="3000" b="1" dirty="0" smtClean="0">
                <a:solidFill>
                  <a:schemeClr val="accent1"/>
                </a:solidFill>
                <a:latin typeface="Helvetica" pitchFamily="2" charset="0"/>
              </a:rPr>
              <a:t>. </a:t>
            </a:r>
            <a:r>
              <a:rPr lang="es-ES" sz="3000" b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Alumnos y grupos de interés</a:t>
            </a:r>
          </a:p>
          <a:p>
            <a:pPr marL="0" lvl="1" indent="0" algn="just">
              <a:buNone/>
            </a:pPr>
            <a:r>
              <a:rPr lang="es-ES" sz="26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Principales destinatarios: Los alumnos</a:t>
            </a:r>
          </a:p>
          <a:p>
            <a:pPr marL="457200" lvl="1" indent="-457200" algn="just">
              <a:buFontTx/>
              <a:buChar char="-"/>
            </a:pPr>
            <a:r>
              <a:rPr lang="es-ES" sz="19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Evaluamos:</a:t>
            </a:r>
          </a:p>
          <a:p>
            <a:pPr marL="857250" lvl="2" indent="-457200" algn="just">
              <a:buFontTx/>
              <a:buChar char="-"/>
            </a:pPr>
            <a:r>
              <a:rPr lang="es-ES" sz="19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Procedimientos de acceso.</a:t>
            </a:r>
          </a:p>
          <a:p>
            <a:pPr marL="857250" lvl="2" indent="-457200" algn="just">
              <a:buFontTx/>
              <a:buChar char="-"/>
            </a:pPr>
            <a:r>
              <a:rPr lang="es-ES" sz="19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Claridad de los perfiles de ingreso y de egreso.</a:t>
            </a:r>
          </a:p>
          <a:p>
            <a:pPr marL="857250" lvl="2" indent="-457200" algn="just">
              <a:buFontTx/>
              <a:buChar char="-"/>
            </a:pPr>
            <a:r>
              <a:rPr lang="es-ES" sz="19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Deserción y abandono.</a:t>
            </a:r>
          </a:p>
          <a:p>
            <a:pPr marL="857250" lvl="2" indent="-457200" algn="just">
              <a:buFontTx/>
              <a:buChar char="-"/>
            </a:pPr>
            <a:r>
              <a:rPr lang="es-ES" sz="19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Potenciación de capacidades y talento.</a:t>
            </a:r>
          </a:p>
          <a:p>
            <a:pPr marL="857250" lvl="2" indent="-457200" algn="just">
              <a:buFontTx/>
              <a:buChar char="-"/>
            </a:pPr>
            <a:r>
              <a:rPr lang="es-ES" sz="19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Personalización del aprendizaje.</a:t>
            </a:r>
          </a:p>
          <a:p>
            <a:pPr marL="857250" lvl="2" indent="-457200" algn="just">
              <a:buFontTx/>
              <a:buChar char="-"/>
            </a:pPr>
            <a:r>
              <a:rPr lang="es-ES" sz="19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Atención a los alumnos con NNEE.</a:t>
            </a:r>
            <a:endParaRPr lang="es-ES" sz="1900" dirty="0">
              <a:solidFill>
                <a:schemeClr val="tx2">
                  <a:lumMod val="75000"/>
                </a:schemeClr>
              </a:solidFill>
              <a:latin typeface="Helvetica" pitchFamily="2" charset="0"/>
            </a:endParaRPr>
          </a:p>
          <a:p>
            <a:pPr marL="857250" lvl="2" indent="-457200" algn="just">
              <a:buFontTx/>
              <a:buChar char="-"/>
            </a:pPr>
            <a:r>
              <a:rPr lang="es-ES" sz="19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Preguntas:</a:t>
            </a:r>
          </a:p>
          <a:p>
            <a:pPr marL="1314450" lvl="3" indent="-457200" algn="just">
              <a:buFontTx/>
              <a:buChar char="-"/>
            </a:pPr>
            <a:r>
              <a:rPr lang="es-ES" sz="19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¿Lo estamos consiguiendo según los alumnos y las familias?</a:t>
            </a:r>
          </a:p>
          <a:p>
            <a:pPr marL="1314450" lvl="3" indent="-457200" algn="just">
              <a:buFontTx/>
              <a:buChar char="-"/>
            </a:pPr>
            <a:r>
              <a:rPr lang="es-ES" sz="19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¿Grado de satisfacción de alumnos, familias y grupos de interés (valoración)?</a:t>
            </a:r>
          </a:p>
          <a:p>
            <a:pPr marL="857250" lvl="2" indent="-457200" algn="just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  <a:p>
            <a:pPr marL="857250" lvl="2" indent="-457200" algn="just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  <a:p>
            <a:pPr marL="0" lvl="1" indent="539750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318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67833" y="2204864"/>
            <a:ext cx="7408333" cy="4032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800" b="1" dirty="0" smtClean="0">
                <a:solidFill>
                  <a:schemeClr val="accent1"/>
                </a:solidFill>
                <a:latin typeface="Helvetica" pitchFamily="2" charset="0"/>
              </a:rPr>
              <a:t>4. </a:t>
            </a: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Desarrollo integral y valores</a:t>
            </a:r>
          </a:p>
          <a:p>
            <a:pPr marL="0" lvl="1" indent="0" algn="just">
              <a:buNone/>
            </a:pPr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Conjunto de temas transversales cuyos contenidos son básicamente actitudinales:</a:t>
            </a:r>
          </a:p>
          <a:p>
            <a:pPr marL="457200" lvl="1" indent="-457200" algn="just">
              <a:buFontTx/>
              <a:buChar char="-"/>
            </a:pPr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Concepción antropológica que dé respuesta a todas las dimensiones del ser humano.</a:t>
            </a:r>
          </a:p>
          <a:p>
            <a:pPr marL="457200" lvl="1" indent="-457200" algn="just">
              <a:buFontTx/>
              <a:buChar char="-"/>
            </a:pPr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Enfoque del cerebro pleno.</a:t>
            </a:r>
          </a:p>
          <a:p>
            <a:pPr marL="457200" lvl="1" indent="-457200" algn="just">
              <a:buFontTx/>
              <a:buChar char="-"/>
            </a:pPr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Inclusión de valores importantes que hacen referencia a problemas de la sociedad.</a:t>
            </a:r>
          </a:p>
          <a:p>
            <a:pPr marL="857250" lvl="2" indent="-457200" algn="just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  <a:p>
            <a:pPr marL="0" lvl="1" indent="539750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815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67834" y="2420888"/>
            <a:ext cx="7408333" cy="3705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800" b="1" dirty="0">
                <a:solidFill>
                  <a:schemeClr val="accent1"/>
                </a:solidFill>
                <a:latin typeface="Helvetica" pitchFamily="2" charset="0"/>
              </a:rPr>
              <a:t>5</a:t>
            </a:r>
            <a:r>
              <a:rPr lang="es-ES" sz="2800" b="1" dirty="0" smtClean="0">
                <a:solidFill>
                  <a:schemeClr val="accent1"/>
                </a:solidFill>
                <a:latin typeface="Helvetica" pitchFamily="2" charset="0"/>
              </a:rPr>
              <a:t>. </a:t>
            </a: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Comunidad educativa y responsabilidad social</a:t>
            </a:r>
          </a:p>
          <a:p>
            <a:pPr marL="457200" lvl="1" indent="-457200" algn="just">
              <a:buFontTx/>
              <a:buChar char="-"/>
            </a:pPr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Implicación de las familias.</a:t>
            </a:r>
          </a:p>
          <a:p>
            <a:pPr marL="457200" lvl="1" indent="-457200" algn="just">
              <a:buFontTx/>
              <a:buChar char="-"/>
            </a:pPr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Recursos comunitarios.</a:t>
            </a:r>
          </a:p>
          <a:p>
            <a:pPr marL="457200" lvl="1" indent="-457200" algn="just">
              <a:buFontTx/>
              <a:buChar char="-"/>
            </a:pPr>
            <a:r>
              <a:rPr lang="es-ES" sz="2400" dirty="0" err="1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Acredi</a:t>
            </a:r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-LQ anima a trabajar estrechamente para conseguir una Comunidad Escolar activa y comprometida, superando conjuntamente los retos de la sociedad de hoy.</a:t>
            </a:r>
          </a:p>
          <a:p>
            <a:pPr marL="457200" lvl="1" indent="-457200" algn="just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  <a:p>
            <a:pPr marL="857250" lvl="2" indent="-457200" algn="just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  <a:p>
            <a:pPr marL="0" lvl="1" indent="539750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658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500141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ES" sz="2800" b="1" dirty="0" smtClean="0">
                <a:solidFill>
                  <a:schemeClr val="accent1"/>
                </a:solidFill>
                <a:latin typeface="Helvetica" pitchFamily="2" charset="0"/>
              </a:rPr>
              <a:t>6. </a:t>
            </a: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Transparencia y Gobierno Abierto</a:t>
            </a:r>
          </a:p>
          <a:p>
            <a:pPr marL="457200" lvl="1" indent="-457200" algn="just">
              <a:buFontTx/>
              <a:buChar char="-"/>
            </a:pPr>
            <a:r>
              <a:rPr lang="es-ES" dirty="0" err="1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Acredi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-LQ nos recuerda que un Centro </a:t>
            </a: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E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ducativo que no rinda cuentas a las familias y a la sociedad no se puede considerar excelente.</a:t>
            </a:r>
          </a:p>
          <a:p>
            <a:pPr marL="457200" lvl="1" indent="-457200" algn="just">
              <a:buFontTx/>
              <a:buChar char="-"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Compromiso del Centro </a:t>
            </a: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E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ducativo con la transparencia (más allá de las normas al respecto) como un proceso clave en su organización.</a:t>
            </a:r>
          </a:p>
          <a:p>
            <a:pPr marL="457200" lvl="1" indent="-457200" algn="just">
              <a:buFontTx/>
              <a:buChar char="-"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La carencia de transparencia propicia desconfianza y pérdida de legitimidad.</a:t>
            </a:r>
          </a:p>
          <a:p>
            <a:pPr marL="457200" lvl="1" indent="-457200" algn="just">
              <a:buFontTx/>
              <a:buChar char="-"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El Centro </a:t>
            </a: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E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ducativo debe de hacer público su Proyecto Educativo y su Proyecto Curricular, que podrían entenderse como el “contrato” que el Centro suscribe con las familias, y por eso deberían estar disponibles en su web o portal de transparencia.</a:t>
            </a:r>
          </a:p>
          <a:p>
            <a:pPr marL="457200" lvl="1" indent="-457200" algn="just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  <a:p>
            <a:pPr marL="457200" lvl="1" indent="-457200" algn="just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  <a:p>
            <a:pPr marL="857250" lvl="2" indent="-457200" algn="just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  <a:p>
            <a:pPr marL="0" lvl="1" indent="539750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400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1338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1 – </a:t>
            </a: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Contribuir a que los Centros </a:t>
            </a:r>
            <a:r>
              <a:rPr lang="es-ES" sz="2800" b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E</a:t>
            </a: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ducativos incorporen a su gestión la “cultura de la autoevaluación y de mejora continua”:</a:t>
            </a:r>
          </a:p>
          <a:p>
            <a:pPr>
              <a:buFontTx/>
              <a:buChar char="-"/>
            </a:pPr>
            <a:r>
              <a:rPr lang="es-ES" sz="2400" i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Gestionar y tomar decisiones en base a datos y hechos (PAMM-LQ).</a:t>
            </a:r>
          </a:p>
          <a:p>
            <a:pPr>
              <a:buFontTx/>
              <a:buChar char="-"/>
            </a:pPr>
            <a:r>
              <a:rPr lang="es-ES" sz="2400" i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Contraposición con otros sistemas prescriptivos, con una metodología principalmente de auditoría.</a:t>
            </a:r>
            <a:endParaRPr lang="es-ES" i="1" dirty="0">
              <a:solidFill>
                <a:schemeClr val="tx2">
                  <a:lumMod val="75000"/>
                </a:schemeClr>
              </a:solidFill>
              <a:latin typeface="Helvetica" pitchFamily="2" charset="0"/>
            </a:endParaRPr>
          </a:p>
          <a:p>
            <a:pPr marL="0" indent="0">
              <a:buNone/>
            </a:pPr>
            <a:r>
              <a:rPr lang="es-ES" sz="2800" b="1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2 –</a:t>
            </a:r>
            <a:r>
              <a:rPr lang="es-ES" sz="2800" b="1" dirty="0">
                <a:solidFill>
                  <a:srgbClr val="0070C0"/>
                </a:solidFill>
                <a:latin typeface="Helvetica" pitchFamily="2" charset="0"/>
              </a:rPr>
              <a:t> </a:t>
            </a:r>
            <a:r>
              <a:rPr lang="es-ES" sz="2800" b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Contribuir al empoderamiento de los ”líderes” de los </a:t>
            </a: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Centros Educativos</a:t>
            </a:r>
            <a:endParaRPr lang="es-ES" sz="2800" b="1" dirty="0">
              <a:solidFill>
                <a:schemeClr val="tx2">
                  <a:lumMod val="75000"/>
                </a:schemeClr>
              </a:solidFill>
              <a:latin typeface="Helvetica" pitchFamily="2" charset="0"/>
            </a:endParaRPr>
          </a:p>
          <a:p>
            <a:pPr>
              <a:buFontTx/>
              <a:buChar char="-"/>
            </a:pPr>
            <a:r>
              <a:rPr lang="es-ES" i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Las personas (docentes, colaboradores</a:t>
            </a:r>
            <a:r>
              <a:rPr lang="es-ES" i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,…) </a:t>
            </a:r>
            <a:r>
              <a:rPr lang="es-ES" i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se forman en los modelos de  excelencia para la innovación y la mejora continua.</a:t>
            </a:r>
          </a:p>
          <a:p>
            <a:pPr>
              <a:buFontTx/>
              <a:buChar char="-"/>
            </a:pPr>
            <a:r>
              <a:rPr lang="es-ES" i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Se </a:t>
            </a:r>
            <a:r>
              <a:rPr lang="es-ES" i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formarán </a:t>
            </a:r>
            <a:r>
              <a:rPr lang="es-ES" i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en la herramienta PAMM-LQ para poner en práctica un PLAN DE MEJORA PARA SU CENTRO.</a:t>
            </a:r>
          </a:p>
          <a:p>
            <a:pPr>
              <a:buFontTx/>
              <a:buChar char="-"/>
            </a:pPr>
            <a:r>
              <a:rPr lang="es-ES" i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Los centros se vuelven autosuficientes. </a:t>
            </a:r>
          </a:p>
          <a:p>
            <a:pPr>
              <a:buFontTx/>
              <a:buChar char="-"/>
            </a:pPr>
            <a:endParaRPr lang="es-ES" sz="2400" i="1" dirty="0" smtClean="0">
              <a:solidFill>
                <a:schemeClr val="tx2">
                  <a:lumMod val="75000"/>
                </a:schemeClr>
              </a:solidFill>
              <a:latin typeface="Helvetica" pitchFamily="2" charset="0"/>
            </a:endParaRPr>
          </a:p>
          <a:p>
            <a:pPr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  <a:p>
            <a:pPr marL="457200" lvl="1" indent="-457200" algn="just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  <a:p>
            <a:pPr marL="457200" lvl="1" indent="-457200" algn="just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  <a:p>
            <a:pPr marL="857250" lvl="2" indent="-457200" algn="just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  <a:p>
            <a:pPr marL="0" lvl="1" indent="539750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17</a:t>
            </a:fld>
            <a:endParaRPr lang="es-ES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457200" y="332656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b="1" dirty="0" smtClean="0">
                <a:solidFill>
                  <a:schemeClr val="bg1"/>
                </a:solidFill>
                <a:latin typeface="Helvetica" pitchFamily="2" charset="0"/>
              </a:rPr>
              <a:t>OBJETIVOS</a:t>
            </a:r>
            <a:endParaRPr lang="es-ES" sz="4000" b="1" dirty="0">
              <a:solidFill>
                <a:schemeClr val="bg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44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21101"/>
            <a:ext cx="8229600" cy="471338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3 –</a:t>
            </a:r>
            <a:r>
              <a:rPr lang="es-ES" sz="2800" b="1" dirty="0" smtClean="0">
                <a:solidFill>
                  <a:srgbClr val="16165D"/>
                </a:solidFill>
                <a:latin typeface="Helvetica" pitchFamily="2" charset="0"/>
              </a:rPr>
              <a:t> </a:t>
            </a: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Los cuadros directivos dispondrán de un informe de resultados de su propio Centro</a:t>
            </a:r>
          </a:p>
          <a:p>
            <a:pPr>
              <a:buFontTx/>
              <a:buChar char="-"/>
            </a:pPr>
            <a:r>
              <a:rPr lang="es-ES" sz="2400" i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Análisis:</a:t>
            </a:r>
          </a:p>
          <a:p>
            <a:pPr lvl="1">
              <a:buFontTx/>
              <a:buChar char="-"/>
            </a:pPr>
            <a:r>
              <a:rPr lang="es-ES" sz="2000" i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Buenas prácticas</a:t>
            </a:r>
          </a:p>
          <a:p>
            <a:pPr lvl="1">
              <a:buFontTx/>
              <a:buChar char="-"/>
            </a:pPr>
            <a:r>
              <a:rPr lang="es-ES" sz="2000" i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Áreas de mejora</a:t>
            </a:r>
          </a:p>
          <a:p>
            <a:pPr>
              <a:buFontTx/>
              <a:buChar char="-"/>
            </a:pPr>
            <a:r>
              <a:rPr lang="es-ES" sz="2400" i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Permitirá:</a:t>
            </a:r>
          </a:p>
          <a:p>
            <a:pPr lvl="1">
              <a:buFontTx/>
              <a:buChar char="-"/>
            </a:pPr>
            <a:r>
              <a:rPr lang="es-ES" sz="2000" i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Seguimiento interno</a:t>
            </a:r>
          </a:p>
          <a:p>
            <a:pPr lvl="1">
              <a:buFontTx/>
              <a:buChar char="-"/>
            </a:pPr>
            <a:r>
              <a:rPr lang="es-ES" sz="2000" i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Planificación y estrategia futura del </a:t>
            </a:r>
            <a:r>
              <a:rPr lang="es-ES" sz="2000" i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C</a:t>
            </a:r>
            <a:r>
              <a:rPr lang="es-ES" sz="2000" i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entro</a:t>
            </a:r>
          </a:p>
          <a:p>
            <a:pPr marL="0" indent="0">
              <a:buNone/>
            </a:pPr>
            <a:r>
              <a:rPr lang="es-ES" sz="2800" b="1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4 –</a:t>
            </a:r>
            <a:r>
              <a:rPr lang="es-ES" sz="2800" b="1" dirty="0">
                <a:solidFill>
                  <a:srgbClr val="16165D"/>
                </a:solidFill>
                <a:latin typeface="Helvetica" pitchFamily="2" charset="0"/>
              </a:rPr>
              <a:t> </a:t>
            </a:r>
            <a:r>
              <a:rPr lang="es-ES" sz="2800" b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Contribuir a crear sinergias entre los </a:t>
            </a: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Centros </a:t>
            </a:r>
            <a:r>
              <a:rPr lang="es-ES" sz="2800" b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y favorecer la colaboración entre los mismos. A partir de un mayor conocimiento de la realidad de cada uno</a:t>
            </a:r>
          </a:p>
          <a:p>
            <a:pPr>
              <a:buFontTx/>
              <a:buChar char="-"/>
            </a:pPr>
            <a:r>
              <a:rPr lang="es-ES" i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Favorecer objetivos y decisiones globales de la organización que se acomoden a las necesidades.</a:t>
            </a:r>
            <a:endParaRPr lang="es-ES" sz="2000" i="1" dirty="0">
              <a:solidFill>
                <a:schemeClr val="tx2">
                  <a:lumMod val="75000"/>
                </a:schemeClr>
              </a:solidFill>
              <a:latin typeface="Helvetica" pitchFamily="2" charset="0"/>
            </a:endParaRPr>
          </a:p>
          <a:p>
            <a:pPr>
              <a:buFontTx/>
              <a:buChar char="-"/>
            </a:pPr>
            <a:r>
              <a:rPr lang="es-ES" i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Líneas de intervención conjuntas (territoriales, etc.).</a:t>
            </a:r>
            <a:endParaRPr lang="es-ES" dirty="0">
              <a:solidFill>
                <a:schemeClr val="tx2">
                  <a:lumMod val="75000"/>
                </a:schemeClr>
              </a:solidFill>
              <a:latin typeface="Helvetica" pitchFamily="2" charset="0"/>
            </a:endParaRPr>
          </a:p>
          <a:p>
            <a:pPr lvl="1">
              <a:buFontTx/>
              <a:buChar char="-"/>
            </a:pPr>
            <a:endParaRPr lang="es-ES" dirty="0" smtClean="0">
              <a:solidFill>
                <a:schemeClr val="tx2">
                  <a:lumMod val="75000"/>
                </a:schemeClr>
              </a:solidFill>
              <a:latin typeface="Helvetica" pitchFamily="2" charset="0"/>
            </a:endParaRPr>
          </a:p>
          <a:p>
            <a:pPr marL="457200" lvl="1" indent="-457200" algn="just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  <a:p>
            <a:pPr marL="457200" lvl="1" indent="-457200" algn="just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  <a:p>
            <a:pPr marL="857250" lvl="2" indent="-457200" algn="just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  <a:p>
            <a:pPr marL="0" lvl="1" indent="539750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571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96777"/>
            <a:ext cx="8229600" cy="47133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800" b="1" u="sng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FASE 1</a:t>
            </a: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: SENSIBILIZACIÓN</a:t>
            </a:r>
          </a:p>
          <a:p>
            <a:pPr>
              <a:buFontTx/>
              <a:buChar char="-"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Explicación a los Equipos Directivos del Plan y Metodología, así como su duración.</a:t>
            </a:r>
          </a:p>
          <a:p>
            <a:pPr>
              <a:buFontTx/>
              <a:buChar char="-"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Acordar un plan de comunicación y difusión en el Centro Educativo: Tríptico, charla, carteles, etc.</a:t>
            </a:r>
          </a:p>
          <a:p>
            <a:pPr>
              <a:buFontTx/>
              <a:buChar char="-"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Identificación y selección de  </a:t>
            </a:r>
            <a:r>
              <a:rPr lang="es-ES" dirty="0" err="1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autoevaluadores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 internos.</a:t>
            </a:r>
          </a:p>
          <a:p>
            <a:pPr marL="0" indent="0">
              <a:buNone/>
            </a:pPr>
            <a:r>
              <a:rPr lang="es-ES" sz="2800" b="1" u="sng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FASE 2</a:t>
            </a:r>
            <a:r>
              <a:rPr lang="es-ES" sz="2800" b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: FORMACIÓN</a:t>
            </a:r>
          </a:p>
          <a:p>
            <a:pPr>
              <a:buFontTx/>
              <a:buChar char="-"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Plan de formación de </a:t>
            </a:r>
            <a:r>
              <a:rPr lang="es-ES" dirty="0" err="1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autoevaluadores</a:t>
            </a: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:</a:t>
            </a:r>
          </a:p>
          <a:p>
            <a:pPr lvl="1">
              <a:buFontTx/>
              <a:buChar char="-"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Teórico: Calidad y Modelos de Excelencia en la gestión (4 horas).</a:t>
            </a:r>
          </a:p>
          <a:p>
            <a:pPr lvl="1">
              <a:buFontTx/>
              <a:buChar char="-"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Práctico: Herramienta de evaluación </a:t>
            </a:r>
            <a:r>
              <a:rPr lang="es-ES" i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PAMM-LQ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(4 </a:t>
            </a: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horas).</a:t>
            </a:r>
          </a:p>
          <a:p>
            <a:pPr>
              <a:buFontTx/>
              <a:buChar char="-"/>
            </a:pPr>
            <a:endParaRPr lang="es-ES" dirty="0" smtClean="0">
              <a:solidFill>
                <a:schemeClr val="tx2">
                  <a:lumMod val="75000"/>
                </a:schemeClr>
              </a:solidFill>
              <a:latin typeface="Helvetica" pitchFamily="2" charset="0"/>
            </a:endParaRPr>
          </a:p>
          <a:p>
            <a:pPr marL="457200" lvl="1" indent="-457200" algn="just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  <a:p>
            <a:pPr marL="857250" lvl="2" indent="-457200" algn="just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  <a:p>
            <a:pPr marL="0" lvl="1" indent="539750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19</a:t>
            </a:fld>
            <a:endParaRPr lang="es-ES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457200" y="332656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b="1" dirty="0" smtClean="0">
                <a:solidFill>
                  <a:schemeClr val="bg1"/>
                </a:solidFill>
                <a:latin typeface="Helvetica" pitchFamily="2" charset="0"/>
              </a:rPr>
              <a:t>PROCEDIMIENTO A SEGUIR: </a:t>
            </a:r>
          </a:p>
          <a:p>
            <a:r>
              <a:rPr lang="es-ES" sz="4000" b="1" dirty="0" smtClean="0">
                <a:solidFill>
                  <a:schemeClr val="bg1"/>
                </a:solidFill>
                <a:latin typeface="Helvetica" pitchFamily="2" charset="0"/>
              </a:rPr>
              <a:t>5 FASES</a:t>
            </a:r>
            <a:endParaRPr lang="es-ES" sz="4000" b="1" dirty="0">
              <a:solidFill>
                <a:schemeClr val="bg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59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71338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sz="2800" b="1" u="sng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FASE 3</a:t>
            </a: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: EJECUCIÓN DE LA AUTOEVALUACIÓN Y DIAGNÓSTICO DEL CENTRO</a:t>
            </a:r>
          </a:p>
          <a:p>
            <a:pPr>
              <a:buFontTx/>
              <a:buChar char="-"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Duración estimada: 10-15 días (1-2 horas diarias). Exige: consultas, evidencias, etc.</a:t>
            </a:r>
          </a:p>
          <a:p>
            <a:pPr>
              <a:buFontTx/>
              <a:buChar char="-"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Asesoramiento del personal de </a:t>
            </a:r>
            <a:r>
              <a:rPr lang="es-ES" dirty="0" err="1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Acredi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-LQ.</a:t>
            </a:r>
          </a:p>
          <a:p>
            <a:pPr marL="0" indent="0">
              <a:buNone/>
            </a:pPr>
            <a:r>
              <a:rPr lang="es-ES" sz="2800" b="1" u="sng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FASE 4</a:t>
            </a:r>
            <a:r>
              <a:rPr lang="es-ES" sz="2800" b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: CONSENSO</a:t>
            </a:r>
          </a:p>
          <a:p>
            <a:pPr>
              <a:buFontTx/>
              <a:buChar char="-"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Reunión de los </a:t>
            </a:r>
            <a:r>
              <a:rPr lang="es-ES" dirty="0" err="1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autoevaluadores</a:t>
            </a: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 con un consultor externo de </a:t>
            </a:r>
            <a:r>
              <a:rPr lang="es-ES" dirty="0" err="1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Acredi</a:t>
            </a: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-LQ.</a:t>
            </a:r>
          </a:p>
          <a:p>
            <a:pPr>
              <a:buFontTx/>
              <a:buChar char="-"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Análisis de los 62 criterios/preguntas: puntos fuertes y áreas de mejora.</a:t>
            </a:r>
          </a:p>
          <a:p>
            <a:pPr>
              <a:buFontTx/>
              <a:buChar char="-"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Puntuación métrica cuantitativa que permita posicionar el 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Centro </a:t>
            </a: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respecto del ideal de excelencia en la gestión.</a:t>
            </a:r>
          </a:p>
          <a:p>
            <a:pPr algn="just">
              <a:buFontTx/>
              <a:buChar char="-"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Duración: 1 jornada laboral.</a:t>
            </a:r>
          </a:p>
          <a:p>
            <a:pPr algn="just">
              <a:buFontTx/>
              <a:buChar char="-"/>
            </a:pPr>
            <a:endParaRPr lang="es-ES" dirty="0" smtClean="0">
              <a:solidFill>
                <a:schemeClr val="tx2">
                  <a:lumMod val="75000"/>
                </a:schemeClr>
              </a:solidFill>
              <a:latin typeface="Helvetica" pitchFamily="2" charset="0"/>
            </a:endParaRPr>
          </a:p>
          <a:p>
            <a:pPr marL="457200" lvl="1" indent="-457200" algn="just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  <a:p>
            <a:pPr marL="857250" lvl="2" indent="-457200" algn="just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  <a:p>
            <a:pPr marL="0" lvl="1" indent="539750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8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47133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800" b="1" u="sng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FASE 5</a:t>
            </a: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: INFORME FINAL DE RESULTADOS</a:t>
            </a:r>
          </a:p>
          <a:p>
            <a:pPr>
              <a:buFontTx/>
              <a:buChar char="-"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Realización por </a:t>
            </a:r>
            <a:r>
              <a:rPr lang="es-ES" dirty="0" err="1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Acredi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-LQ de un Informe </a:t>
            </a: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F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inal: gráficos, etc.</a:t>
            </a:r>
          </a:p>
          <a:p>
            <a:pPr>
              <a:buFontTx/>
              <a:buChar char="-"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Priorización de áreas.</a:t>
            </a:r>
          </a:p>
          <a:p>
            <a:pPr>
              <a:buFontTx/>
              <a:buChar char="-"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Helvetica" pitchFamily="2" charset="0"/>
              </a:rPr>
              <a:t>Cómo intervenir para la mejora continua.</a:t>
            </a:r>
          </a:p>
          <a:p>
            <a:pPr marL="457200" lvl="1" indent="-457200" algn="just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  <a:p>
            <a:pPr marL="857250" lvl="2" indent="-457200" algn="just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  <a:p>
            <a:pPr marL="0" lvl="1" indent="539750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36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29672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800" dirty="0" smtClean="0">
                <a:solidFill>
                  <a:srgbClr val="0070C0"/>
                </a:solidFill>
                <a:latin typeface="Helvetica" pitchFamily="2" charset="0"/>
              </a:rPr>
              <a:t>Como complemento al proceso de mejora continua descrito, </a:t>
            </a:r>
            <a:r>
              <a:rPr lang="es-ES" sz="2800" dirty="0" err="1" smtClean="0">
                <a:solidFill>
                  <a:srgbClr val="0070C0"/>
                </a:solidFill>
                <a:latin typeface="Helvetica" pitchFamily="2" charset="0"/>
              </a:rPr>
              <a:t>Acredit</a:t>
            </a:r>
            <a:r>
              <a:rPr lang="es-ES" sz="2800" dirty="0" smtClean="0">
                <a:solidFill>
                  <a:srgbClr val="0070C0"/>
                </a:solidFill>
                <a:latin typeface="Helvetica" pitchFamily="2" charset="0"/>
              </a:rPr>
              <a:t>-LQ puede hacer un reconocimiento a los centros que lo soliciten y que cumplan las condiciones establecidas.  </a:t>
            </a:r>
          </a:p>
          <a:p>
            <a:pPr marL="457200" lvl="1" indent="-457200" algn="just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  <a:p>
            <a:pPr marL="857250" lvl="2" indent="-457200" algn="just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  <a:p>
            <a:pPr marL="0" lvl="1" indent="539750">
              <a:buFontTx/>
              <a:buChar char="-"/>
            </a:pPr>
            <a:endParaRPr lang="es-ES" b="1" dirty="0" smtClean="0">
              <a:solidFill>
                <a:srgbClr val="16165D"/>
              </a:solidFill>
              <a:latin typeface="Helvetica" pitchFamily="2" charset="0"/>
            </a:endParaRPr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22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5658" y="476672"/>
            <a:ext cx="9012684" cy="1012974"/>
          </a:xfrm>
        </p:spPr>
        <p:txBody>
          <a:bodyPr>
            <a:noAutofit/>
          </a:bodyPr>
          <a:lstStyle/>
          <a:p>
            <a:pPr marL="0" indent="0"/>
            <a:r>
              <a:rPr lang="es-ES" sz="3600" b="1" dirty="0" smtClean="0">
                <a:solidFill>
                  <a:schemeClr val="bg1"/>
                </a:solidFill>
                <a:latin typeface="Helvetica" pitchFamily="2" charset="0"/>
              </a:rPr>
              <a:t>ACREDI-LQ RECONOCE A LOS CENTROS QUE LIDERAN LA TRANSFORMACIÓN EDUCATIVA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5172074"/>
            <a:ext cx="9144000" cy="1678817"/>
          </a:xfrm>
          <a:prstGeom prst="rect">
            <a:avLst/>
          </a:prstGeom>
          <a:solidFill>
            <a:srgbClr val="0F75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s-E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5172075"/>
            <a:ext cx="909637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635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25FB-6F3F-4364-85B2-03F9F38B91E8}" type="slidenum">
              <a:rPr lang="es-ES" smtClean="0"/>
              <a:t>23</a:t>
            </a:fld>
            <a:endParaRPr lang="es-ES"/>
          </a:p>
        </p:txBody>
      </p:sp>
      <p:pic>
        <p:nvPicPr>
          <p:cNvPr id="1026" name="Picture 2" descr="C:\Users\Mari Eiras\Documents\AGUSTÍN\Acredi-LQ\Viaje de Agustín a Chile, Paraguay y Uruguay junio 2019\descarg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660" y="2145506"/>
            <a:ext cx="5450681" cy="256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323528" y="5373216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rgbClr val="0070C0"/>
                </a:solidFill>
              </a:rPr>
              <a:t>MUCHAS GRACIAS POR SU ATENCIÓN</a:t>
            </a:r>
            <a:endParaRPr lang="es-ES" sz="3600" dirty="0">
              <a:solidFill>
                <a:srgbClr val="0070C0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6012160" y="4102943"/>
            <a:ext cx="1224000" cy="5400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562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ma de onda">
  <a:themeElements>
    <a:clrScheme name="Forma de onda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Forma de ond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orma de ond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</TotalTime>
  <Words>1811</Words>
  <Application>Microsoft Office PowerPoint</Application>
  <PresentationFormat>Presentación en pantalla (4:3)</PresentationFormat>
  <Paragraphs>225</Paragraphs>
  <Slides>23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Forma de onda</vt:lpstr>
      <vt:lpstr>LA EXCELENCIA EN LA GESTIÓN</vt:lpstr>
      <vt:lpstr>GUIÓN</vt:lpstr>
      <vt:lpstr>PALABRAS CLAVE:</vt:lpstr>
      <vt:lpstr>DE LA CALIDAD A LA EXCELENCIA</vt:lpstr>
      <vt:lpstr>LOS MODELOS UNIVERSALES DE EXCELENCIA EN LA GESTIÓN</vt:lpstr>
      <vt:lpstr>PRINCIPIOS INSPIRADORES DE NUESTRO SISTEMA DE EXCELENCIA EN LA GESTIÓN</vt:lpstr>
      <vt:lpstr>Y , ¿CÓMO ESTRUCTURAMOS Y LE DAMOS COHERENCIA A ESTOS PRINCIPIOS DE EXCELENCIA EN LA GESTIÓN DE CENTROS EDUCATIVOS?  </vt:lpstr>
      <vt:lpstr>Presentación de PowerPoint</vt:lpstr>
      <vt:lpstr>VENTAJAS DE ACREDI-LQ EXCELLENCE PARA NUESTRO CENTROS</vt:lpstr>
      <vt:lpstr>CUADRO DE MANDO INTEGRAL: FACTORES (6) PARA EVALUAR EL NIVEL DE EXCELENCIA EN LA GESTIÓN DE UN CENTRO</vt:lpstr>
      <vt:lpstr>DESCRIPCIÓN DE LOS FACTORES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ACREDI-LQ RECONOCE A LOS CENTROS QUE LIDERAN LA TRANSFORMACIÓN EDUCATIVA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EXCELENCIA EN LA GESTIÓN</dc:title>
  <dc:creator>Mari Eiras</dc:creator>
  <cp:lastModifiedBy>Mari Eiras</cp:lastModifiedBy>
  <cp:revision>63</cp:revision>
  <cp:lastPrinted>2019-06-06T10:05:35Z</cp:lastPrinted>
  <dcterms:created xsi:type="dcterms:W3CDTF">2019-06-04T09:04:52Z</dcterms:created>
  <dcterms:modified xsi:type="dcterms:W3CDTF">2019-06-10T16:36:06Z</dcterms:modified>
</cp:coreProperties>
</file>