
<file path=[Content_Types].xml><?xml version="1.0" encoding="utf-8"?>
<Types xmlns="http://schemas.openxmlformats.org/package/2006/content-types">
  <Default ContentType="image/x-emf" Extension="emf"/>
  <Default ContentType="application/x-fontdata" Extension="fntdata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image/tiff" Extension="tiff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theme+xml" PartName="/ppt/theme/theme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drawingml.diagramData+xml" PartName="/ppt/diagrams/data2.xml"/>
  <Override ContentType="application/vnd.openxmlformats-officedocument.drawingml.diagramLayout+xml" PartName="/ppt/diagrams/layout2.xml"/>
  <Override ContentType="application/vnd.openxmlformats-officedocument.drawingml.diagramStyle+xml" PartName="/ppt/diagrams/quickStyle2.xml"/>
  <Override ContentType="application/vnd.openxmlformats-officedocument.drawingml.diagramColors+xml" PartName="/ppt/diagrams/colors2.xml"/>
  <Override ContentType="application/vnd.ms-office.drawingml.diagramDrawing+xml" PartName="/ppt/diagrams/drawing2.xml"/>
  <Override ContentType="application/vnd.openxmlformats-officedocument.presentationml.notesSlide+xml" PartName="/ppt/notesSlides/notesSlide10.xml"/>
  <Override ContentType="application/vnd.openxmlformats-officedocument.drawingml.diagramData+xml" PartName="/ppt/diagrams/data3.xml"/>
  <Override ContentType="application/vnd.openxmlformats-officedocument.drawingml.diagramLayout+xml" PartName="/ppt/diagrams/layout3.xml"/>
  <Override ContentType="application/vnd.openxmlformats-officedocument.drawingml.diagramStyle+xml" PartName="/ppt/diagrams/quickStyle3.xml"/>
  <Override ContentType="application/vnd.openxmlformats-officedocument.drawingml.diagramColors+xml" PartName="/ppt/diagrams/colors3.xml"/>
  <Override ContentType="application/vnd.ms-office.drawingml.diagramDrawing+xml" PartName="/ppt/diagrams/drawing3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54" r:id="rId1"/>
    <p:sldMasterId id="2147484374" r:id="rId2"/>
    <p:sldMasterId id="2147484434" r:id="rId3"/>
  </p:sldMasterIdLst>
  <p:notesMasterIdLst>
    <p:notesMasterId r:id="rId38"/>
  </p:notesMasterIdLst>
  <p:sldIdLst>
    <p:sldId id="256" r:id="rId4"/>
    <p:sldId id="319" r:id="rId5"/>
    <p:sldId id="281" r:id="rId6"/>
    <p:sldId id="280" r:id="rId7"/>
    <p:sldId id="271" r:id="rId8"/>
    <p:sldId id="323" r:id="rId9"/>
    <p:sldId id="282" r:id="rId10"/>
    <p:sldId id="285" r:id="rId11"/>
    <p:sldId id="298" r:id="rId12"/>
    <p:sldId id="326" r:id="rId13"/>
    <p:sldId id="259" r:id="rId14"/>
    <p:sldId id="335" r:id="rId15"/>
    <p:sldId id="320" r:id="rId16"/>
    <p:sldId id="389" r:id="rId17"/>
    <p:sldId id="313" r:id="rId18"/>
    <p:sldId id="321" r:id="rId19"/>
    <p:sldId id="265" r:id="rId20"/>
    <p:sldId id="360" r:id="rId21"/>
    <p:sldId id="364" r:id="rId22"/>
    <p:sldId id="366" r:id="rId23"/>
    <p:sldId id="347" r:id="rId24"/>
    <p:sldId id="395" r:id="rId25"/>
    <p:sldId id="384" r:id="rId26"/>
    <p:sldId id="324" r:id="rId27"/>
    <p:sldId id="394" r:id="rId28"/>
    <p:sldId id="355" r:id="rId29"/>
    <p:sldId id="300" r:id="rId30"/>
    <p:sldId id="356" r:id="rId31"/>
    <p:sldId id="325" r:id="rId32"/>
    <p:sldId id="396" r:id="rId33"/>
    <p:sldId id="397" r:id="rId34"/>
    <p:sldId id="322" r:id="rId35"/>
    <p:sldId id="398" r:id="rId36"/>
    <p:sldId id="327" r:id="rId37"/>
  </p:sldIdLst>
  <p:sldSz cx="12192000" cy="6858000"/>
  <p:notesSz cx="6858000" cy="9144000"/>
  <p:embeddedFontLst>
    <p:embeddedFont>
      <p:font typeface="PFE Disappearing Font" panose="020B0604020202020204" charset="-128"/>
      <p:regular r:id="rId39"/>
    </p:embeddedFont>
    <p:embeddedFont>
      <p:font typeface="Arial" panose="020B0604020202020204" pitchFamily="3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Sailec" panose="020B0604020202020204" charset="0"/>
      <p:regular r:id="rId50"/>
      <p:bold r:id="rId51"/>
      <p:italic r:id="rId52"/>
      <p:boldItalic r:id="rId53"/>
    </p:embeddedFont>
    <p:embeddedFont>
      <p:font typeface="Sailec Bold" panose="020B0604020202020204" charset="0"/>
      <p:regular r:id="rId54"/>
    </p:embeddedFont>
    <p:embeddedFont>
      <p:font typeface="Sailec Medium" panose="020B0604020202020204" charset="0"/>
      <p:regular r:id="rId55"/>
      <p:italic r:id="rId56"/>
    </p:embeddedFont>
    <p:embeddedFont>
      <p:font typeface="Wingdings 2" panose="05020102010507070707" pitchFamily="18" charset="2"/>
      <p:regular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E4"/>
    <a:srgbClr val="E83842"/>
    <a:srgbClr val="4BE5FD"/>
    <a:srgbClr val="F4F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8298" autoAdjust="0"/>
    <p:restoredTop sz="99419" autoAdjust="0"/>
  </p:normalViewPr>
  <p:slideViewPr>
    <p:cSldViewPr snapToGrid="0" showGuides="1">
      <p:cViewPr varScale="1">
        <p:scale>
          <a:sx n="72" d="100"/>
          <a:sy n="72" d="100"/>
        </p:scale>
        <p:origin x="984" y="60"/>
      </p:cViewPr>
      <p:guideLst>
        <p:guide orient="horz" pos="2137"/>
        <p:guide pos="40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1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5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A95D90-5FB4-4865-987E-35773B36063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1F53A611-8AB5-42C9-94AA-34B86C75E4E5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Evaluación de diagnóstico y final</a:t>
          </a:r>
        </a:p>
      </dgm:t>
    </dgm:pt>
    <dgm:pt modelId="{6322F69D-EB58-49FC-8483-1C433C98B93D}" type="parTrans" cxnId="{11921A4F-C9C8-4715-ADB1-B383D6590C6A}">
      <dgm:prSet/>
      <dgm:spPr/>
      <dgm:t>
        <a:bodyPr/>
        <a:lstStyle/>
        <a:p>
          <a:endParaRPr lang="es-CL"/>
        </a:p>
      </dgm:t>
    </dgm:pt>
    <dgm:pt modelId="{4435C215-03A4-43F0-8F20-FF3C49F2346C}" type="sibTrans" cxnId="{11921A4F-C9C8-4715-ADB1-B383D6590C6A}">
      <dgm:prSet/>
      <dgm:spPr/>
      <dgm:t>
        <a:bodyPr/>
        <a:lstStyle/>
        <a:p>
          <a:endParaRPr lang="es-CL"/>
        </a:p>
      </dgm:t>
    </dgm:pt>
    <dgm:pt modelId="{FEB546F0-F8FC-40F5-BA4D-2CC208A28B0D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Evaluación formativa Ticket de salida</a:t>
          </a:r>
        </a:p>
      </dgm:t>
    </dgm:pt>
    <dgm:pt modelId="{297E14E6-6005-4B1D-A9C9-01CD3D1A6A2C}" type="parTrans" cxnId="{86872957-3B53-4F8A-BD61-E660E951A283}">
      <dgm:prSet/>
      <dgm:spPr/>
      <dgm:t>
        <a:bodyPr/>
        <a:lstStyle/>
        <a:p>
          <a:endParaRPr lang="es-CL"/>
        </a:p>
      </dgm:t>
    </dgm:pt>
    <dgm:pt modelId="{87434551-D6D6-4796-9045-CB3A04E4A0AD}" type="sibTrans" cxnId="{86872957-3B53-4F8A-BD61-E660E951A283}">
      <dgm:prSet/>
      <dgm:spPr/>
      <dgm:t>
        <a:bodyPr/>
        <a:lstStyle/>
        <a:p>
          <a:endParaRPr lang="es-CL"/>
        </a:p>
      </dgm:t>
    </dgm:pt>
    <dgm:pt modelId="{6DA55F2C-034D-4BDB-A821-D8B14C937CC2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Evaluaciones formativas y sumativas   propuestas en el texto</a:t>
          </a:r>
        </a:p>
      </dgm:t>
    </dgm:pt>
    <dgm:pt modelId="{A3463FB3-A831-4219-BEC7-7F788B44E72E}" type="parTrans" cxnId="{559C0511-FFAF-4FD0-AC15-5B2E42E5901E}">
      <dgm:prSet/>
      <dgm:spPr/>
      <dgm:t>
        <a:bodyPr/>
        <a:lstStyle/>
        <a:p>
          <a:endParaRPr lang="es-CL"/>
        </a:p>
      </dgm:t>
    </dgm:pt>
    <dgm:pt modelId="{CD35435C-468A-4269-8731-C7F0E2FE3CD2}" type="sibTrans" cxnId="{559C0511-FFAF-4FD0-AC15-5B2E42E5901E}">
      <dgm:prSet/>
      <dgm:spPr/>
      <dgm:t>
        <a:bodyPr/>
        <a:lstStyle/>
        <a:p>
          <a:endParaRPr lang="es-CL"/>
        </a:p>
      </dgm:t>
    </dgm:pt>
    <dgm:pt modelId="{31E52A0E-E4B8-48FD-ADD3-9B2A584118B7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Evaluaciones formativas Fluidez lectora</a:t>
          </a:r>
        </a:p>
      </dgm:t>
    </dgm:pt>
    <dgm:pt modelId="{5E302734-A15F-4F44-9510-83F3AE4E61AB}" type="parTrans" cxnId="{A77A01BE-DA83-4B1D-BB58-9D6940161C2D}">
      <dgm:prSet/>
      <dgm:spPr/>
      <dgm:t>
        <a:bodyPr/>
        <a:lstStyle/>
        <a:p>
          <a:endParaRPr lang="es-CL"/>
        </a:p>
      </dgm:t>
    </dgm:pt>
    <dgm:pt modelId="{1CE5ADC9-C583-4BAA-9073-DF912A328CBD}" type="sibTrans" cxnId="{A77A01BE-DA83-4B1D-BB58-9D6940161C2D}">
      <dgm:prSet/>
      <dgm:spPr/>
      <dgm:t>
        <a:bodyPr/>
        <a:lstStyle/>
        <a:p>
          <a:endParaRPr lang="es-CL"/>
        </a:p>
      </dgm:t>
    </dgm:pt>
    <dgm:pt modelId="{17F86BFE-89A6-4315-B21F-1CF5A8F00A0A}" type="pres">
      <dgm:prSet presAssocID="{22A95D90-5FB4-4865-987E-35773B360631}" presName="matrix" presStyleCnt="0">
        <dgm:presLayoutVars>
          <dgm:chMax val="1"/>
          <dgm:dir/>
          <dgm:resizeHandles val="exact"/>
        </dgm:presLayoutVars>
      </dgm:prSet>
      <dgm:spPr/>
    </dgm:pt>
    <dgm:pt modelId="{5BCA3A76-53D0-4C55-B58E-DC8CA4356B73}" type="pres">
      <dgm:prSet presAssocID="{22A95D90-5FB4-4865-987E-35773B360631}" presName="diamond" presStyleLbl="bgShp" presStyleIdx="0" presStyleCnt="1"/>
      <dgm:spPr/>
    </dgm:pt>
    <dgm:pt modelId="{E72B4A1C-E2C4-4D9B-8E12-371113CFAF09}" type="pres">
      <dgm:prSet presAssocID="{22A95D90-5FB4-4865-987E-35773B36063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40007DF-2900-4979-8B42-61ED3933EAC7}" type="pres">
      <dgm:prSet presAssocID="{22A95D90-5FB4-4865-987E-35773B36063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EEE2B31-4956-44B1-AE8E-CA74320F1DEC}" type="pres">
      <dgm:prSet presAssocID="{22A95D90-5FB4-4865-987E-35773B36063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FA2C389-920F-4734-A3B1-E681B67FD037}" type="pres">
      <dgm:prSet presAssocID="{22A95D90-5FB4-4865-987E-35773B36063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0C75309-1983-4F86-926A-557221DBA45E}" type="presOf" srcId="{31E52A0E-E4B8-48FD-ADD3-9B2A584118B7}" destId="{7FA2C389-920F-4734-A3B1-E681B67FD037}" srcOrd="0" destOrd="0" presId="urn:microsoft.com/office/officeart/2005/8/layout/matrix3"/>
    <dgm:cxn modelId="{559C0511-FFAF-4FD0-AC15-5B2E42E5901E}" srcId="{22A95D90-5FB4-4865-987E-35773B360631}" destId="{6DA55F2C-034D-4BDB-A821-D8B14C937CC2}" srcOrd="2" destOrd="0" parTransId="{A3463FB3-A831-4219-BEC7-7F788B44E72E}" sibTransId="{CD35435C-468A-4269-8731-C7F0E2FE3CD2}"/>
    <dgm:cxn modelId="{7254C84E-7CCB-43D6-B7CA-E42A5D485879}" type="presOf" srcId="{22A95D90-5FB4-4865-987E-35773B360631}" destId="{17F86BFE-89A6-4315-B21F-1CF5A8F00A0A}" srcOrd="0" destOrd="0" presId="urn:microsoft.com/office/officeart/2005/8/layout/matrix3"/>
    <dgm:cxn modelId="{11921A4F-C9C8-4715-ADB1-B383D6590C6A}" srcId="{22A95D90-5FB4-4865-987E-35773B360631}" destId="{1F53A611-8AB5-42C9-94AA-34B86C75E4E5}" srcOrd="0" destOrd="0" parTransId="{6322F69D-EB58-49FC-8483-1C433C98B93D}" sibTransId="{4435C215-03A4-43F0-8F20-FF3C49F2346C}"/>
    <dgm:cxn modelId="{86872957-3B53-4F8A-BD61-E660E951A283}" srcId="{22A95D90-5FB4-4865-987E-35773B360631}" destId="{FEB546F0-F8FC-40F5-BA4D-2CC208A28B0D}" srcOrd="1" destOrd="0" parTransId="{297E14E6-6005-4B1D-A9C9-01CD3D1A6A2C}" sibTransId="{87434551-D6D6-4796-9045-CB3A04E4A0AD}"/>
    <dgm:cxn modelId="{4F488D7F-3184-45CF-8A84-18A2BE19928F}" type="presOf" srcId="{FEB546F0-F8FC-40F5-BA4D-2CC208A28B0D}" destId="{840007DF-2900-4979-8B42-61ED3933EAC7}" srcOrd="0" destOrd="0" presId="urn:microsoft.com/office/officeart/2005/8/layout/matrix3"/>
    <dgm:cxn modelId="{D9C58D99-AED9-4C38-A8C4-DD115FEA0FA3}" type="presOf" srcId="{6DA55F2C-034D-4BDB-A821-D8B14C937CC2}" destId="{7EEE2B31-4956-44B1-AE8E-CA74320F1DEC}" srcOrd="0" destOrd="0" presId="urn:microsoft.com/office/officeart/2005/8/layout/matrix3"/>
    <dgm:cxn modelId="{B6F1E1A3-6245-48DC-80C2-E4C6893A027B}" type="presOf" srcId="{1F53A611-8AB5-42C9-94AA-34B86C75E4E5}" destId="{E72B4A1C-E2C4-4D9B-8E12-371113CFAF09}" srcOrd="0" destOrd="0" presId="urn:microsoft.com/office/officeart/2005/8/layout/matrix3"/>
    <dgm:cxn modelId="{A77A01BE-DA83-4B1D-BB58-9D6940161C2D}" srcId="{22A95D90-5FB4-4865-987E-35773B360631}" destId="{31E52A0E-E4B8-48FD-ADD3-9B2A584118B7}" srcOrd="3" destOrd="0" parTransId="{5E302734-A15F-4F44-9510-83F3AE4E61AB}" sibTransId="{1CE5ADC9-C583-4BAA-9073-DF912A328CBD}"/>
    <dgm:cxn modelId="{44C672A4-5230-4ACC-9231-32E99D7A41BB}" type="presParOf" srcId="{17F86BFE-89A6-4315-B21F-1CF5A8F00A0A}" destId="{5BCA3A76-53D0-4C55-B58E-DC8CA4356B73}" srcOrd="0" destOrd="0" presId="urn:microsoft.com/office/officeart/2005/8/layout/matrix3"/>
    <dgm:cxn modelId="{45C061B7-59C9-4C0B-B4AB-B98E7F222D7F}" type="presParOf" srcId="{17F86BFE-89A6-4315-B21F-1CF5A8F00A0A}" destId="{E72B4A1C-E2C4-4D9B-8E12-371113CFAF09}" srcOrd="1" destOrd="0" presId="urn:microsoft.com/office/officeart/2005/8/layout/matrix3"/>
    <dgm:cxn modelId="{D926A7DD-47C5-49B4-9F4E-4FA32103A0F6}" type="presParOf" srcId="{17F86BFE-89A6-4315-B21F-1CF5A8F00A0A}" destId="{840007DF-2900-4979-8B42-61ED3933EAC7}" srcOrd="2" destOrd="0" presId="urn:microsoft.com/office/officeart/2005/8/layout/matrix3"/>
    <dgm:cxn modelId="{0D1C009D-AA44-4C24-B93B-D25220AA46D8}" type="presParOf" srcId="{17F86BFE-89A6-4315-B21F-1CF5A8F00A0A}" destId="{7EEE2B31-4956-44B1-AE8E-CA74320F1DEC}" srcOrd="3" destOrd="0" presId="urn:microsoft.com/office/officeart/2005/8/layout/matrix3"/>
    <dgm:cxn modelId="{F42D8B1A-6D1A-4EB0-9B43-2788E07C46B2}" type="presParOf" srcId="{17F86BFE-89A6-4315-B21F-1CF5A8F00A0A}" destId="{7FA2C389-920F-4734-A3B1-E681B67FD03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5A562E-BD85-4A3E-94EB-FC2D477304F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1C8CEBA-DE24-4647-86D2-8788C1FF0E7F}">
      <dgm:prSet phldrT="[Texto]" custT="1"/>
      <dgm:spPr>
        <a:solidFill>
          <a:srgbClr val="005DE4"/>
        </a:solidFill>
      </dgm:spPr>
      <dgm:t>
        <a:bodyPr/>
        <a:lstStyle/>
        <a:p>
          <a:r>
            <a:rPr lang="es-CL" sz="1600" dirty="0"/>
            <a:t>Abundante lectura de textos</a:t>
          </a:r>
        </a:p>
      </dgm:t>
    </dgm:pt>
    <dgm:pt modelId="{406ACA5D-20E9-429C-86E2-AFD0429F77A2}" type="parTrans" cxnId="{20FF32CB-F75B-46AB-AE3F-EC043CC0C9A6}">
      <dgm:prSet/>
      <dgm:spPr/>
      <dgm:t>
        <a:bodyPr/>
        <a:lstStyle/>
        <a:p>
          <a:endParaRPr lang="es-CL"/>
        </a:p>
      </dgm:t>
    </dgm:pt>
    <dgm:pt modelId="{B754ADF2-499C-4C4A-9E28-4FBE13B53602}" type="sibTrans" cxnId="{20FF32CB-F75B-46AB-AE3F-EC043CC0C9A6}">
      <dgm:prSet/>
      <dgm:spPr/>
      <dgm:t>
        <a:bodyPr/>
        <a:lstStyle/>
        <a:p>
          <a:endParaRPr lang="es-CL"/>
        </a:p>
      </dgm:t>
    </dgm:pt>
    <dgm:pt modelId="{A4E00179-EED2-4672-9B06-2C30BD89FB97}">
      <dgm:prSet phldrT="[Texto]" custT="1"/>
      <dgm:spPr>
        <a:solidFill>
          <a:srgbClr val="005DE4"/>
        </a:solidFill>
      </dgm:spPr>
      <dgm:t>
        <a:bodyPr/>
        <a:lstStyle/>
        <a:p>
          <a:r>
            <a:rPr lang="es-CL" sz="1600" dirty="0"/>
            <a:t>Riqueza léxica y sintáctica</a:t>
          </a:r>
        </a:p>
      </dgm:t>
    </dgm:pt>
    <dgm:pt modelId="{2AED39F9-B25E-4DB1-AA6A-28C18642FE25}" type="parTrans" cxnId="{8538B005-7A67-45AC-B7BA-31B4B1F7BF56}">
      <dgm:prSet/>
      <dgm:spPr/>
      <dgm:t>
        <a:bodyPr/>
        <a:lstStyle/>
        <a:p>
          <a:endParaRPr lang="es-CL"/>
        </a:p>
      </dgm:t>
    </dgm:pt>
    <dgm:pt modelId="{16082AD7-1481-4103-B436-B4595A5DBC81}" type="sibTrans" cxnId="{8538B005-7A67-45AC-B7BA-31B4B1F7BF56}">
      <dgm:prSet/>
      <dgm:spPr/>
      <dgm:t>
        <a:bodyPr/>
        <a:lstStyle/>
        <a:p>
          <a:endParaRPr lang="es-CL"/>
        </a:p>
      </dgm:t>
    </dgm:pt>
    <dgm:pt modelId="{E6F43037-C1CB-4806-8D3D-EA4CC203E1F3}">
      <dgm:prSet phldrT="[Texto]" custT="1"/>
      <dgm:spPr>
        <a:solidFill>
          <a:srgbClr val="005DE4"/>
        </a:solidFill>
      </dgm:spPr>
      <dgm:t>
        <a:bodyPr/>
        <a:lstStyle/>
        <a:p>
          <a:r>
            <a:rPr lang="es-CL" sz="1600" dirty="0"/>
            <a:t>Ejercitación diaria para la fluidez</a:t>
          </a:r>
        </a:p>
      </dgm:t>
    </dgm:pt>
    <dgm:pt modelId="{463F62DF-E6A7-4AC1-BD43-8304027566F5}" type="parTrans" cxnId="{364AF461-1D9C-4740-8908-9C8DEFFDF1C1}">
      <dgm:prSet/>
      <dgm:spPr/>
      <dgm:t>
        <a:bodyPr/>
        <a:lstStyle/>
        <a:p>
          <a:endParaRPr lang="es-CL"/>
        </a:p>
      </dgm:t>
    </dgm:pt>
    <dgm:pt modelId="{C17BEDC2-E391-4391-BA90-5915E5C772B5}" type="sibTrans" cxnId="{364AF461-1D9C-4740-8908-9C8DEFFDF1C1}">
      <dgm:prSet/>
      <dgm:spPr/>
      <dgm:t>
        <a:bodyPr/>
        <a:lstStyle/>
        <a:p>
          <a:endParaRPr lang="es-CL"/>
        </a:p>
      </dgm:t>
    </dgm:pt>
    <dgm:pt modelId="{1C986F81-2557-41B2-B387-679451A47D78}">
      <dgm:prSet phldrT="[Texto]" custT="1"/>
      <dgm:spPr>
        <a:solidFill>
          <a:srgbClr val="005DE4"/>
        </a:solidFill>
      </dgm:spPr>
      <dgm:t>
        <a:bodyPr/>
        <a:lstStyle/>
        <a:p>
          <a:r>
            <a:rPr lang="es-CL" sz="1600" dirty="0"/>
            <a:t>Adecuación al nivel de comprensión y capital cultural</a:t>
          </a:r>
        </a:p>
      </dgm:t>
    </dgm:pt>
    <dgm:pt modelId="{931273F6-234F-48FB-B873-EFFA4B2C46A1}" type="parTrans" cxnId="{6FF3D58D-A977-4303-8DAA-4A523BC20562}">
      <dgm:prSet/>
      <dgm:spPr/>
      <dgm:t>
        <a:bodyPr/>
        <a:lstStyle/>
        <a:p>
          <a:endParaRPr lang="es-CL"/>
        </a:p>
      </dgm:t>
    </dgm:pt>
    <dgm:pt modelId="{3DB70ED4-AE7B-4C30-BC68-BB856237AF1A}" type="sibTrans" cxnId="{6FF3D58D-A977-4303-8DAA-4A523BC20562}">
      <dgm:prSet/>
      <dgm:spPr/>
      <dgm:t>
        <a:bodyPr/>
        <a:lstStyle/>
        <a:p>
          <a:endParaRPr lang="es-CL"/>
        </a:p>
      </dgm:t>
    </dgm:pt>
    <dgm:pt modelId="{BE608491-04F4-4691-8D0C-CB9BA312DA7E}">
      <dgm:prSet phldrT="[Texto]" custT="1"/>
      <dgm:spPr>
        <a:solidFill>
          <a:srgbClr val="005DE4"/>
        </a:solidFill>
      </dgm:spPr>
      <dgm:t>
        <a:bodyPr/>
        <a:lstStyle/>
        <a:p>
          <a:r>
            <a:rPr lang="es-CL" sz="1600" dirty="0"/>
            <a:t>Contexto y con ejemplos</a:t>
          </a:r>
        </a:p>
      </dgm:t>
    </dgm:pt>
    <dgm:pt modelId="{0948555D-3647-40F7-AA3F-078A9D328519}" type="parTrans" cxnId="{D33EA34B-5FAB-4DF0-BD69-84FD61EF4883}">
      <dgm:prSet/>
      <dgm:spPr/>
      <dgm:t>
        <a:bodyPr/>
        <a:lstStyle/>
        <a:p>
          <a:endParaRPr lang="es-CL"/>
        </a:p>
      </dgm:t>
    </dgm:pt>
    <dgm:pt modelId="{4B18DD68-D307-4E83-97C9-040198A1F79D}" type="sibTrans" cxnId="{D33EA34B-5FAB-4DF0-BD69-84FD61EF4883}">
      <dgm:prSet/>
      <dgm:spPr/>
      <dgm:t>
        <a:bodyPr/>
        <a:lstStyle/>
        <a:p>
          <a:endParaRPr lang="es-CL"/>
        </a:p>
      </dgm:t>
    </dgm:pt>
    <dgm:pt modelId="{7B578EED-2000-44CC-8AFF-6F49AADA6DCE}" type="pres">
      <dgm:prSet presAssocID="{4D5A562E-BD85-4A3E-94EB-FC2D477304F5}" presName="cycle" presStyleCnt="0">
        <dgm:presLayoutVars>
          <dgm:dir/>
          <dgm:resizeHandles val="exact"/>
        </dgm:presLayoutVars>
      </dgm:prSet>
      <dgm:spPr/>
    </dgm:pt>
    <dgm:pt modelId="{04160C1B-37E2-4307-A2C2-D0DD9E598D47}" type="pres">
      <dgm:prSet presAssocID="{71C8CEBA-DE24-4647-86D2-8788C1FF0E7F}" presName="node" presStyleLbl="node1" presStyleIdx="0" presStyleCnt="5">
        <dgm:presLayoutVars>
          <dgm:bulletEnabled val="1"/>
        </dgm:presLayoutVars>
      </dgm:prSet>
      <dgm:spPr/>
    </dgm:pt>
    <dgm:pt modelId="{0A950533-7162-4663-980D-125F9D406E7E}" type="pres">
      <dgm:prSet presAssocID="{B754ADF2-499C-4C4A-9E28-4FBE13B53602}" presName="sibTrans" presStyleLbl="sibTrans2D1" presStyleIdx="0" presStyleCnt="5"/>
      <dgm:spPr/>
    </dgm:pt>
    <dgm:pt modelId="{013BCA1D-56A9-425A-98F4-0D8F9D720DE1}" type="pres">
      <dgm:prSet presAssocID="{B754ADF2-499C-4C4A-9E28-4FBE13B53602}" presName="connectorText" presStyleLbl="sibTrans2D1" presStyleIdx="0" presStyleCnt="5"/>
      <dgm:spPr/>
    </dgm:pt>
    <dgm:pt modelId="{A8DD54C1-708B-4F3C-9362-C145485BF29A}" type="pres">
      <dgm:prSet presAssocID="{A4E00179-EED2-4672-9B06-2C30BD89FB97}" presName="node" presStyleLbl="node1" presStyleIdx="1" presStyleCnt="5" custRadScaleRad="100253" custRadScaleInc="-1223">
        <dgm:presLayoutVars>
          <dgm:bulletEnabled val="1"/>
        </dgm:presLayoutVars>
      </dgm:prSet>
      <dgm:spPr/>
    </dgm:pt>
    <dgm:pt modelId="{FD737F43-420A-4EF2-B89C-90B46599DF49}" type="pres">
      <dgm:prSet presAssocID="{16082AD7-1481-4103-B436-B4595A5DBC81}" presName="sibTrans" presStyleLbl="sibTrans2D1" presStyleIdx="1" presStyleCnt="5"/>
      <dgm:spPr/>
    </dgm:pt>
    <dgm:pt modelId="{DE4830F9-9AA4-41CA-A3AD-9FEA08C83914}" type="pres">
      <dgm:prSet presAssocID="{16082AD7-1481-4103-B436-B4595A5DBC81}" presName="connectorText" presStyleLbl="sibTrans2D1" presStyleIdx="1" presStyleCnt="5"/>
      <dgm:spPr/>
    </dgm:pt>
    <dgm:pt modelId="{BCC0B0E6-5D7D-4C1C-9383-A3D0804E9195}" type="pres">
      <dgm:prSet presAssocID="{E6F43037-C1CB-4806-8D3D-EA4CC203E1F3}" presName="node" presStyleLbl="node1" presStyleIdx="2" presStyleCnt="5">
        <dgm:presLayoutVars>
          <dgm:bulletEnabled val="1"/>
        </dgm:presLayoutVars>
      </dgm:prSet>
      <dgm:spPr/>
    </dgm:pt>
    <dgm:pt modelId="{57DB0627-CC66-4667-8654-8E0EC67DADF3}" type="pres">
      <dgm:prSet presAssocID="{C17BEDC2-E391-4391-BA90-5915E5C772B5}" presName="sibTrans" presStyleLbl="sibTrans2D1" presStyleIdx="2" presStyleCnt="5"/>
      <dgm:spPr/>
    </dgm:pt>
    <dgm:pt modelId="{7F49A847-CCAD-43D7-95C9-D54A92AC8F1D}" type="pres">
      <dgm:prSet presAssocID="{C17BEDC2-E391-4391-BA90-5915E5C772B5}" presName="connectorText" presStyleLbl="sibTrans2D1" presStyleIdx="2" presStyleCnt="5"/>
      <dgm:spPr/>
    </dgm:pt>
    <dgm:pt modelId="{5E02B0C9-7598-4295-AE58-A07947AC4AB1}" type="pres">
      <dgm:prSet presAssocID="{1C986F81-2557-41B2-B387-679451A47D78}" presName="node" presStyleLbl="node1" presStyleIdx="3" presStyleCnt="5">
        <dgm:presLayoutVars>
          <dgm:bulletEnabled val="1"/>
        </dgm:presLayoutVars>
      </dgm:prSet>
      <dgm:spPr/>
    </dgm:pt>
    <dgm:pt modelId="{E8A72492-88D3-4B8D-ABE9-24B972DADBCD}" type="pres">
      <dgm:prSet presAssocID="{3DB70ED4-AE7B-4C30-BC68-BB856237AF1A}" presName="sibTrans" presStyleLbl="sibTrans2D1" presStyleIdx="3" presStyleCnt="5"/>
      <dgm:spPr/>
    </dgm:pt>
    <dgm:pt modelId="{83E2B96A-BEF7-4BDB-88FF-DE0D36D3CDE0}" type="pres">
      <dgm:prSet presAssocID="{3DB70ED4-AE7B-4C30-BC68-BB856237AF1A}" presName="connectorText" presStyleLbl="sibTrans2D1" presStyleIdx="3" presStyleCnt="5"/>
      <dgm:spPr/>
    </dgm:pt>
    <dgm:pt modelId="{8B48EB5C-9392-4A41-8E68-314680287CB4}" type="pres">
      <dgm:prSet presAssocID="{BE608491-04F4-4691-8D0C-CB9BA312DA7E}" presName="node" presStyleLbl="node1" presStyleIdx="4" presStyleCnt="5">
        <dgm:presLayoutVars>
          <dgm:bulletEnabled val="1"/>
        </dgm:presLayoutVars>
      </dgm:prSet>
      <dgm:spPr/>
    </dgm:pt>
    <dgm:pt modelId="{E6C4978E-AB0F-47EB-9892-053937D1447E}" type="pres">
      <dgm:prSet presAssocID="{4B18DD68-D307-4E83-97C9-040198A1F79D}" presName="sibTrans" presStyleLbl="sibTrans2D1" presStyleIdx="4" presStyleCnt="5"/>
      <dgm:spPr/>
    </dgm:pt>
    <dgm:pt modelId="{2491CDD0-DE70-4739-A782-FA15EA53F55F}" type="pres">
      <dgm:prSet presAssocID="{4B18DD68-D307-4E83-97C9-040198A1F79D}" presName="connectorText" presStyleLbl="sibTrans2D1" presStyleIdx="4" presStyleCnt="5"/>
      <dgm:spPr/>
    </dgm:pt>
  </dgm:ptLst>
  <dgm:cxnLst>
    <dgm:cxn modelId="{8538B005-7A67-45AC-B7BA-31B4B1F7BF56}" srcId="{4D5A562E-BD85-4A3E-94EB-FC2D477304F5}" destId="{A4E00179-EED2-4672-9B06-2C30BD89FB97}" srcOrd="1" destOrd="0" parTransId="{2AED39F9-B25E-4DB1-AA6A-28C18642FE25}" sibTransId="{16082AD7-1481-4103-B436-B4595A5DBC81}"/>
    <dgm:cxn modelId="{11C0D41D-9CCD-4997-B04D-56413F0297FB}" type="presOf" srcId="{4D5A562E-BD85-4A3E-94EB-FC2D477304F5}" destId="{7B578EED-2000-44CC-8AFF-6F49AADA6DCE}" srcOrd="0" destOrd="0" presId="urn:microsoft.com/office/officeart/2005/8/layout/cycle2"/>
    <dgm:cxn modelId="{6A7EE826-F311-463E-AAF1-2E154A43CD96}" type="presOf" srcId="{C17BEDC2-E391-4391-BA90-5915E5C772B5}" destId="{7F49A847-CCAD-43D7-95C9-D54A92AC8F1D}" srcOrd="1" destOrd="0" presId="urn:microsoft.com/office/officeart/2005/8/layout/cycle2"/>
    <dgm:cxn modelId="{D5FB813D-34D9-4F59-AD8B-5D5E3E76BC1F}" type="presOf" srcId="{B754ADF2-499C-4C4A-9E28-4FBE13B53602}" destId="{0A950533-7162-4663-980D-125F9D406E7E}" srcOrd="0" destOrd="0" presId="urn:microsoft.com/office/officeart/2005/8/layout/cycle2"/>
    <dgm:cxn modelId="{364AF461-1D9C-4740-8908-9C8DEFFDF1C1}" srcId="{4D5A562E-BD85-4A3E-94EB-FC2D477304F5}" destId="{E6F43037-C1CB-4806-8D3D-EA4CC203E1F3}" srcOrd="2" destOrd="0" parTransId="{463F62DF-E6A7-4AC1-BD43-8304027566F5}" sibTransId="{C17BEDC2-E391-4391-BA90-5915E5C772B5}"/>
    <dgm:cxn modelId="{3DE5DC63-E0B1-4F87-9447-F0417AAAFA3D}" type="presOf" srcId="{3DB70ED4-AE7B-4C30-BC68-BB856237AF1A}" destId="{83E2B96A-BEF7-4BDB-88FF-DE0D36D3CDE0}" srcOrd="1" destOrd="0" presId="urn:microsoft.com/office/officeart/2005/8/layout/cycle2"/>
    <dgm:cxn modelId="{106A594A-E154-429F-B830-176306315661}" type="presOf" srcId="{3DB70ED4-AE7B-4C30-BC68-BB856237AF1A}" destId="{E8A72492-88D3-4B8D-ABE9-24B972DADBCD}" srcOrd="0" destOrd="0" presId="urn:microsoft.com/office/officeart/2005/8/layout/cycle2"/>
    <dgm:cxn modelId="{D33EA34B-5FAB-4DF0-BD69-84FD61EF4883}" srcId="{4D5A562E-BD85-4A3E-94EB-FC2D477304F5}" destId="{BE608491-04F4-4691-8D0C-CB9BA312DA7E}" srcOrd="4" destOrd="0" parTransId="{0948555D-3647-40F7-AA3F-078A9D328519}" sibTransId="{4B18DD68-D307-4E83-97C9-040198A1F79D}"/>
    <dgm:cxn modelId="{0B9DED6D-92E3-44DB-B94C-0B46E6AAA586}" type="presOf" srcId="{4B18DD68-D307-4E83-97C9-040198A1F79D}" destId="{2491CDD0-DE70-4739-A782-FA15EA53F55F}" srcOrd="1" destOrd="0" presId="urn:microsoft.com/office/officeart/2005/8/layout/cycle2"/>
    <dgm:cxn modelId="{83415F4E-8A0D-4282-BE35-92FAB1D86C72}" type="presOf" srcId="{1C986F81-2557-41B2-B387-679451A47D78}" destId="{5E02B0C9-7598-4295-AE58-A07947AC4AB1}" srcOrd="0" destOrd="0" presId="urn:microsoft.com/office/officeart/2005/8/layout/cycle2"/>
    <dgm:cxn modelId="{6C48C550-BE13-48D7-B373-0F2AA6AB6847}" type="presOf" srcId="{A4E00179-EED2-4672-9B06-2C30BD89FB97}" destId="{A8DD54C1-708B-4F3C-9362-C145485BF29A}" srcOrd="0" destOrd="0" presId="urn:microsoft.com/office/officeart/2005/8/layout/cycle2"/>
    <dgm:cxn modelId="{6FF3D58D-A977-4303-8DAA-4A523BC20562}" srcId="{4D5A562E-BD85-4A3E-94EB-FC2D477304F5}" destId="{1C986F81-2557-41B2-B387-679451A47D78}" srcOrd="3" destOrd="0" parTransId="{931273F6-234F-48FB-B873-EFFA4B2C46A1}" sibTransId="{3DB70ED4-AE7B-4C30-BC68-BB856237AF1A}"/>
    <dgm:cxn modelId="{03C8A291-D554-42FD-A223-DC70A2FDBD30}" type="presOf" srcId="{C17BEDC2-E391-4391-BA90-5915E5C772B5}" destId="{57DB0627-CC66-4667-8654-8E0EC67DADF3}" srcOrd="0" destOrd="0" presId="urn:microsoft.com/office/officeart/2005/8/layout/cycle2"/>
    <dgm:cxn modelId="{9D6336AA-F472-4E8D-9EF5-85A25DB3E66D}" type="presOf" srcId="{4B18DD68-D307-4E83-97C9-040198A1F79D}" destId="{E6C4978E-AB0F-47EB-9892-053937D1447E}" srcOrd="0" destOrd="0" presId="urn:microsoft.com/office/officeart/2005/8/layout/cycle2"/>
    <dgm:cxn modelId="{3CB446AE-997C-448A-A664-A3914ECF7C33}" type="presOf" srcId="{16082AD7-1481-4103-B436-B4595A5DBC81}" destId="{DE4830F9-9AA4-41CA-A3AD-9FEA08C83914}" srcOrd="1" destOrd="0" presId="urn:microsoft.com/office/officeart/2005/8/layout/cycle2"/>
    <dgm:cxn modelId="{B8EED5AF-AB1C-46C4-81E6-A737B66FE287}" type="presOf" srcId="{71C8CEBA-DE24-4647-86D2-8788C1FF0E7F}" destId="{04160C1B-37E2-4307-A2C2-D0DD9E598D47}" srcOrd="0" destOrd="0" presId="urn:microsoft.com/office/officeart/2005/8/layout/cycle2"/>
    <dgm:cxn modelId="{C0E780B3-2318-41AF-8AC3-73BC27DB9DFF}" type="presOf" srcId="{16082AD7-1481-4103-B436-B4595A5DBC81}" destId="{FD737F43-420A-4EF2-B89C-90B46599DF49}" srcOrd="0" destOrd="0" presId="urn:microsoft.com/office/officeart/2005/8/layout/cycle2"/>
    <dgm:cxn modelId="{60D38FB6-A2F3-417B-BBC4-A707DEF5F670}" type="presOf" srcId="{BE608491-04F4-4691-8D0C-CB9BA312DA7E}" destId="{8B48EB5C-9392-4A41-8E68-314680287CB4}" srcOrd="0" destOrd="0" presId="urn:microsoft.com/office/officeart/2005/8/layout/cycle2"/>
    <dgm:cxn modelId="{20FF32CB-F75B-46AB-AE3F-EC043CC0C9A6}" srcId="{4D5A562E-BD85-4A3E-94EB-FC2D477304F5}" destId="{71C8CEBA-DE24-4647-86D2-8788C1FF0E7F}" srcOrd="0" destOrd="0" parTransId="{406ACA5D-20E9-429C-86E2-AFD0429F77A2}" sibTransId="{B754ADF2-499C-4C4A-9E28-4FBE13B53602}"/>
    <dgm:cxn modelId="{D3EF24D2-69C3-49C0-98C4-DCACE1E0A67D}" type="presOf" srcId="{E6F43037-C1CB-4806-8D3D-EA4CC203E1F3}" destId="{BCC0B0E6-5D7D-4C1C-9383-A3D0804E9195}" srcOrd="0" destOrd="0" presId="urn:microsoft.com/office/officeart/2005/8/layout/cycle2"/>
    <dgm:cxn modelId="{A3576FF8-C37F-4ACE-91A6-C8FF23CFCAE0}" type="presOf" srcId="{B754ADF2-499C-4C4A-9E28-4FBE13B53602}" destId="{013BCA1D-56A9-425A-98F4-0D8F9D720DE1}" srcOrd="1" destOrd="0" presId="urn:microsoft.com/office/officeart/2005/8/layout/cycle2"/>
    <dgm:cxn modelId="{0BF8D758-ACD6-48EA-BBC1-23389E455E80}" type="presParOf" srcId="{7B578EED-2000-44CC-8AFF-6F49AADA6DCE}" destId="{04160C1B-37E2-4307-A2C2-D0DD9E598D47}" srcOrd="0" destOrd="0" presId="urn:microsoft.com/office/officeart/2005/8/layout/cycle2"/>
    <dgm:cxn modelId="{E7636F4F-5460-49C1-A175-F096F9AF87D4}" type="presParOf" srcId="{7B578EED-2000-44CC-8AFF-6F49AADA6DCE}" destId="{0A950533-7162-4663-980D-125F9D406E7E}" srcOrd="1" destOrd="0" presId="urn:microsoft.com/office/officeart/2005/8/layout/cycle2"/>
    <dgm:cxn modelId="{9ACCD763-F981-40EF-B4D8-A71F003EA67E}" type="presParOf" srcId="{0A950533-7162-4663-980D-125F9D406E7E}" destId="{013BCA1D-56A9-425A-98F4-0D8F9D720DE1}" srcOrd="0" destOrd="0" presId="urn:microsoft.com/office/officeart/2005/8/layout/cycle2"/>
    <dgm:cxn modelId="{FD359CB2-77DC-4080-A5C8-6F2A21AC2786}" type="presParOf" srcId="{7B578EED-2000-44CC-8AFF-6F49AADA6DCE}" destId="{A8DD54C1-708B-4F3C-9362-C145485BF29A}" srcOrd="2" destOrd="0" presId="urn:microsoft.com/office/officeart/2005/8/layout/cycle2"/>
    <dgm:cxn modelId="{4CB86A6F-67F2-4C0F-9AAB-073782947CC7}" type="presParOf" srcId="{7B578EED-2000-44CC-8AFF-6F49AADA6DCE}" destId="{FD737F43-420A-4EF2-B89C-90B46599DF49}" srcOrd="3" destOrd="0" presId="urn:microsoft.com/office/officeart/2005/8/layout/cycle2"/>
    <dgm:cxn modelId="{496F813F-0CC9-42C6-BFF7-0DB183C11DF8}" type="presParOf" srcId="{FD737F43-420A-4EF2-B89C-90B46599DF49}" destId="{DE4830F9-9AA4-41CA-A3AD-9FEA08C83914}" srcOrd="0" destOrd="0" presId="urn:microsoft.com/office/officeart/2005/8/layout/cycle2"/>
    <dgm:cxn modelId="{80BFD024-7D07-494C-A3DA-C68B2E7E4CE7}" type="presParOf" srcId="{7B578EED-2000-44CC-8AFF-6F49AADA6DCE}" destId="{BCC0B0E6-5D7D-4C1C-9383-A3D0804E9195}" srcOrd="4" destOrd="0" presId="urn:microsoft.com/office/officeart/2005/8/layout/cycle2"/>
    <dgm:cxn modelId="{1368C347-2F37-4645-B9E1-D7ED3C838DFD}" type="presParOf" srcId="{7B578EED-2000-44CC-8AFF-6F49AADA6DCE}" destId="{57DB0627-CC66-4667-8654-8E0EC67DADF3}" srcOrd="5" destOrd="0" presId="urn:microsoft.com/office/officeart/2005/8/layout/cycle2"/>
    <dgm:cxn modelId="{1A6BF3FA-9F20-4280-83B0-DC4B037E6E84}" type="presParOf" srcId="{57DB0627-CC66-4667-8654-8E0EC67DADF3}" destId="{7F49A847-CCAD-43D7-95C9-D54A92AC8F1D}" srcOrd="0" destOrd="0" presId="urn:microsoft.com/office/officeart/2005/8/layout/cycle2"/>
    <dgm:cxn modelId="{BFD5FC7F-07AE-41DD-8C88-23A6E929DDFA}" type="presParOf" srcId="{7B578EED-2000-44CC-8AFF-6F49AADA6DCE}" destId="{5E02B0C9-7598-4295-AE58-A07947AC4AB1}" srcOrd="6" destOrd="0" presId="urn:microsoft.com/office/officeart/2005/8/layout/cycle2"/>
    <dgm:cxn modelId="{957352B6-963A-4048-B78F-E01092A119B3}" type="presParOf" srcId="{7B578EED-2000-44CC-8AFF-6F49AADA6DCE}" destId="{E8A72492-88D3-4B8D-ABE9-24B972DADBCD}" srcOrd="7" destOrd="0" presId="urn:microsoft.com/office/officeart/2005/8/layout/cycle2"/>
    <dgm:cxn modelId="{E314D332-5B13-4CC4-BA8D-99E10A55CAF4}" type="presParOf" srcId="{E8A72492-88D3-4B8D-ABE9-24B972DADBCD}" destId="{83E2B96A-BEF7-4BDB-88FF-DE0D36D3CDE0}" srcOrd="0" destOrd="0" presId="urn:microsoft.com/office/officeart/2005/8/layout/cycle2"/>
    <dgm:cxn modelId="{F1121938-18D8-4926-BBEC-0D541FFCD756}" type="presParOf" srcId="{7B578EED-2000-44CC-8AFF-6F49AADA6DCE}" destId="{8B48EB5C-9392-4A41-8E68-314680287CB4}" srcOrd="8" destOrd="0" presId="urn:microsoft.com/office/officeart/2005/8/layout/cycle2"/>
    <dgm:cxn modelId="{B42C5D71-B287-49D3-9360-994422E2E8C4}" type="presParOf" srcId="{7B578EED-2000-44CC-8AFF-6F49AADA6DCE}" destId="{E6C4978E-AB0F-47EB-9892-053937D1447E}" srcOrd="9" destOrd="0" presId="urn:microsoft.com/office/officeart/2005/8/layout/cycle2"/>
    <dgm:cxn modelId="{209C3A4B-740C-4533-8024-8C05219426B8}" type="presParOf" srcId="{E6C4978E-AB0F-47EB-9892-053937D1447E}" destId="{2491CDD0-DE70-4739-A782-FA15EA53F55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752E7B-B686-48B3-B73B-D638B0B0FCD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255D1674-6E25-4CF5-8F50-B761FA9BDD97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Director</a:t>
          </a:r>
        </a:p>
      </dgm:t>
    </dgm:pt>
    <dgm:pt modelId="{B975E35A-B483-49B3-826A-7797C50BCE83}" type="parTrans" cxnId="{CE46BB70-EA28-4A5D-BFE1-B712204FC24D}">
      <dgm:prSet/>
      <dgm:spPr/>
      <dgm:t>
        <a:bodyPr/>
        <a:lstStyle/>
        <a:p>
          <a:endParaRPr lang="es-CL"/>
        </a:p>
      </dgm:t>
    </dgm:pt>
    <dgm:pt modelId="{E9024452-7079-4521-8346-1C9878AE93C8}" type="sibTrans" cxnId="{CE46BB70-EA28-4A5D-BFE1-B712204FC24D}">
      <dgm:prSet/>
      <dgm:spPr/>
      <dgm:t>
        <a:bodyPr/>
        <a:lstStyle/>
        <a:p>
          <a:endParaRPr lang="es-CL"/>
        </a:p>
      </dgm:t>
    </dgm:pt>
    <dgm:pt modelId="{8D1E7BDE-D412-42B9-8299-A5B13E6668BD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dirty="0">
              <a:solidFill>
                <a:srgbClr val="005DE4"/>
              </a:solidFill>
              <a:latin typeface="Sailec" panose="020B0604020202020204" charset="0"/>
            </a:rPr>
            <a:t>Promover tareas de jefe UTP y profesores</a:t>
          </a:r>
        </a:p>
      </dgm:t>
    </dgm:pt>
    <dgm:pt modelId="{85951B11-EAB5-403D-A04E-DBA5BA134694}" type="parTrans" cxnId="{414E598A-4138-46F3-857C-34483573AD7F}">
      <dgm:prSet/>
      <dgm:spPr/>
      <dgm:t>
        <a:bodyPr/>
        <a:lstStyle/>
        <a:p>
          <a:endParaRPr lang="es-CL"/>
        </a:p>
      </dgm:t>
    </dgm:pt>
    <dgm:pt modelId="{ED5AC620-8E68-4C73-9BD8-050C32AFF31A}" type="sibTrans" cxnId="{414E598A-4138-46F3-857C-34483573AD7F}">
      <dgm:prSet/>
      <dgm:spPr/>
      <dgm:t>
        <a:bodyPr/>
        <a:lstStyle/>
        <a:p>
          <a:endParaRPr lang="es-CL"/>
        </a:p>
      </dgm:t>
    </dgm:pt>
    <dgm:pt modelId="{E55EA095-47A4-4E06-8EB3-74897857E81F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dirty="0">
              <a:solidFill>
                <a:srgbClr val="005DE4"/>
              </a:solidFill>
              <a:latin typeface="Sailec" panose="020B0604020202020204" charset="0"/>
            </a:rPr>
            <a:t>Promover involucramiento de las familias</a:t>
          </a:r>
        </a:p>
      </dgm:t>
    </dgm:pt>
    <dgm:pt modelId="{CE5BB86B-6EBC-4730-9170-5A4EE1676162}" type="parTrans" cxnId="{82A46329-C41B-436E-BA34-D7B1F30D3304}">
      <dgm:prSet/>
      <dgm:spPr/>
      <dgm:t>
        <a:bodyPr/>
        <a:lstStyle/>
        <a:p>
          <a:endParaRPr lang="es-CL"/>
        </a:p>
      </dgm:t>
    </dgm:pt>
    <dgm:pt modelId="{2EAFE0D2-4BE2-44C1-82A0-6C4BC74116D0}" type="sibTrans" cxnId="{82A46329-C41B-436E-BA34-D7B1F30D3304}">
      <dgm:prSet/>
      <dgm:spPr/>
      <dgm:t>
        <a:bodyPr/>
        <a:lstStyle/>
        <a:p>
          <a:endParaRPr lang="es-CL"/>
        </a:p>
      </dgm:t>
    </dgm:pt>
    <dgm:pt modelId="{174BB467-7891-45D4-9585-31C1A7A581CC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Jefe UTP</a:t>
          </a:r>
        </a:p>
      </dgm:t>
    </dgm:pt>
    <dgm:pt modelId="{377561A8-38D4-4659-8548-FC6841C000D5}" type="parTrans" cxnId="{A3E9AE72-D775-4702-B42C-275234203251}">
      <dgm:prSet/>
      <dgm:spPr/>
      <dgm:t>
        <a:bodyPr/>
        <a:lstStyle/>
        <a:p>
          <a:endParaRPr lang="es-CL"/>
        </a:p>
      </dgm:t>
    </dgm:pt>
    <dgm:pt modelId="{83CEAE0D-1271-4206-B881-7C19DE6FBD42}" type="sibTrans" cxnId="{A3E9AE72-D775-4702-B42C-275234203251}">
      <dgm:prSet/>
      <dgm:spPr/>
      <dgm:t>
        <a:bodyPr/>
        <a:lstStyle/>
        <a:p>
          <a:endParaRPr lang="es-CL"/>
        </a:p>
      </dgm:t>
    </dgm:pt>
    <dgm:pt modelId="{2C6B8418-8CA1-4125-8BA6-BC7F2EB23DD9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dirty="0">
              <a:solidFill>
                <a:srgbClr val="005DE4"/>
              </a:solidFill>
              <a:latin typeface="Sailec" panose="020B0604020202020204" charset="0"/>
            </a:rPr>
            <a:t>Observación y retroalimentación de clases.</a:t>
          </a:r>
        </a:p>
      </dgm:t>
    </dgm:pt>
    <dgm:pt modelId="{4FB0F87D-5406-4357-A9CE-3D349C173B8B}" type="parTrans" cxnId="{C4694F9C-B253-433E-8A7B-A47FE29EEDC7}">
      <dgm:prSet/>
      <dgm:spPr/>
      <dgm:t>
        <a:bodyPr/>
        <a:lstStyle/>
        <a:p>
          <a:endParaRPr lang="es-CL"/>
        </a:p>
      </dgm:t>
    </dgm:pt>
    <dgm:pt modelId="{E7D4020A-1B78-4D93-A6E4-F63512926086}" type="sibTrans" cxnId="{C4694F9C-B253-433E-8A7B-A47FE29EEDC7}">
      <dgm:prSet/>
      <dgm:spPr/>
      <dgm:t>
        <a:bodyPr/>
        <a:lstStyle/>
        <a:p>
          <a:endParaRPr lang="es-CL"/>
        </a:p>
      </dgm:t>
    </dgm:pt>
    <dgm:pt modelId="{6C8CC22C-5078-4704-B2DD-A399917B285D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dirty="0">
              <a:solidFill>
                <a:srgbClr val="005DE4"/>
              </a:solidFill>
              <a:latin typeface="Sailec" panose="020B0604020202020204" charset="0"/>
            </a:rPr>
            <a:t>Trabajo en conjunto sobre estrategias Leo Primero.</a:t>
          </a:r>
        </a:p>
      </dgm:t>
    </dgm:pt>
    <dgm:pt modelId="{695EC380-104E-4282-B7C6-E072175A11BB}" type="parTrans" cxnId="{34EB5A20-2AEA-483D-BCF0-5C4D98914B0D}">
      <dgm:prSet/>
      <dgm:spPr/>
      <dgm:t>
        <a:bodyPr/>
        <a:lstStyle/>
        <a:p>
          <a:endParaRPr lang="es-CL"/>
        </a:p>
      </dgm:t>
    </dgm:pt>
    <dgm:pt modelId="{74158DE9-320C-4FFE-9E69-AA20C4D1B5DF}" type="sibTrans" cxnId="{34EB5A20-2AEA-483D-BCF0-5C4D98914B0D}">
      <dgm:prSet/>
      <dgm:spPr/>
      <dgm:t>
        <a:bodyPr/>
        <a:lstStyle/>
        <a:p>
          <a:endParaRPr lang="es-CL"/>
        </a:p>
      </dgm:t>
    </dgm:pt>
    <dgm:pt modelId="{C1D78AD7-B849-4A42-9E45-9102B2AF5273}">
      <dgm:prSet phldrT="[Texto]"/>
      <dgm:spPr>
        <a:solidFill>
          <a:srgbClr val="005DE4"/>
        </a:solidFill>
      </dgm:spPr>
      <dgm:t>
        <a:bodyPr/>
        <a:lstStyle/>
        <a:p>
          <a:r>
            <a:rPr lang="es-CL" dirty="0"/>
            <a:t>Profesor</a:t>
          </a:r>
        </a:p>
      </dgm:t>
    </dgm:pt>
    <dgm:pt modelId="{10AB23FC-7380-4A7E-B6B2-43E87FCED418}" type="parTrans" cxnId="{75230B9C-87B0-4B9D-8F00-2D83537D8736}">
      <dgm:prSet/>
      <dgm:spPr/>
      <dgm:t>
        <a:bodyPr/>
        <a:lstStyle/>
        <a:p>
          <a:endParaRPr lang="es-CL"/>
        </a:p>
      </dgm:t>
    </dgm:pt>
    <dgm:pt modelId="{BAA28514-238A-4D90-9130-9AE9B3A7854D}" type="sibTrans" cxnId="{75230B9C-87B0-4B9D-8F00-2D83537D8736}">
      <dgm:prSet/>
      <dgm:spPr/>
      <dgm:t>
        <a:bodyPr/>
        <a:lstStyle/>
        <a:p>
          <a:endParaRPr lang="es-CL"/>
        </a:p>
      </dgm:t>
    </dgm:pt>
    <dgm:pt modelId="{F0478EA4-0D10-4661-9F2F-258944815C12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strike="noStrike" dirty="0">
              <a:solidFill>
                <a:srgbClr val="005DE4"/>
              </a:solidFill>
              <a:latin typeface="Sailec" panose="020B0604020202020204" charset="0"/>
            </a:rPr>
            <a:t>Enseñar a leer basado en las estrategias de Leo Primero.</a:t>
          </a:r>
        </a:p>
      </dgm:t>
    </dgm:pt>
    <dgm:pt modelId="{38FF2A23-4C6A-4114-A3E9-D95983BE857F}" type="parTrans" cxnId="{8DACD149-B999-4F87-8F0C-DC3F2F779CB9}">
      <dgm:prSet/>
      <dgm:spPr/>
      <dgm:t>
        <a:bodyPr/>
        <a:lstStyle/>
        <a:p>
          <a:endParaRPr lang="es-CL"/>
        </a:p>
      </dgm:t>
    </dgm:pt>
    <dgm:pt modelId="{CE73783B-3A86-4F4D-82C7-AFBD50C82745}" type="sibTrans" cxnId="{8DACD149-B999-4F87-8F0C-DC3F2F779CB9}">
      <dgm:prSet/>
      <dgm:spPr/>
      <dgm:t>
        <a:bodyPr/>
        <a:lstStyle/>
        <a:p>
          <a:endParaRPr lang="es-CL"/>
        </a:p>
      </dgm:t>
    </dgm:pt>
    <dgm:pt modelId="{6C24E763-46CA-4375-8A5F-48AAB57DC953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strike="noStrike" dirty="0">
              <a:solidFill>
                <a:srgbClr val="005DE4"/>
              </a:solidFill>
              <a:latin typeface="Sailec" panose="020B0604020202020204" charset="0"/>
            </a:rPr>
            <a:t>Monitoreo y evaluación de la lectura.</a:t>
          </a:r>
        </a:p>
      </dgm:t>
    </dgm:pt>
    <dgm:pt modelId="{6FBF5F8B-9E0A-46EF-AA59-F522C21132FE}" type="parTrans" cxnId="{245DC38D-DB5F-4E31-AF84-758AE9C4335C}">
      <dgm:prSet/>
      <dgm:spPr/>
      <dgm:t>
        <a:bodyPr/>
        <a:lstStyle/>
        <a:p>
          <a:endParaRPr lang="es-CL"/>
        </a:p>
      </dgm:t>
    </dgm:pt>
    <dgm:pt modelId="{0EEF43C8-83BE-4E9A-AEDC-044DA74B79EA}" type="sibTrans" cxnId="{245DC38D-DB5F-4E31-AF84-758AE9C4335C}">
      <dgm:prSet/>
      <dgm:spPr/>
      <dgm:t>
        <a:bodyPr/>
        <a:lstStyle/>
        <a:p>
          <a:endParaRPr lang="es-CL"/>
        </a:p>
      </dgm:t>
    </dgm:pt>
    <dgm:pt modelId="{CA04F471-5345-4593-BA66-AA860FC6A531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strike="noStrike" dirty="0">
              <a:solidFill>
                <a:srgbClr val="005DE4"/>
              </a:solidFill>
              <a:latin typeface="Sailec" panose="020B0604020202020204" charset="0"/>
            </a:rPr>
            <a:t>Clases abiertas.</a:t>
          </a:r>
        </a:p>
      </dgm:t>
    </dgm:pt>
    <dgm:pt modelId="{BC3A8219-0824-4446-8DA1-C1EFCA0DCA40}" type="parTrans" cxnId="{2FB34316-2ADE-4000-A42C-56C9712E0358}">
      <dgm:prSet/>
      <dgm:spPr/>
      <dgm:t>
        <a:bodyPr/>
        <a:lstStyle/>
        <a:p>
          <a:endParaRPr lang="es-CL"/>
        </a:p>
      </dgm:t>
    </dgm:pt>
    <dgm:pt modelId="{8D5B1285-ACBC-489E-A32E-479851B13F7B}" type="sibTrans" cxnId="{2FB34316-2ADE-4000-A42C-56C9712E0358}">
      <dgm:prSet/>
      <dgm:spPr/>
      <dgm:t>
        <a:bodyPr/>
        <a:lstStyle/>
        <a:p>
          <a:endParaRPr lang="es-CL"/>
        </a:p>
      </dgm:t>
    </dgm:pt>
    <dgm:pt modelId="{18CD4616-7DFB-4988-A5DB-B3B3E003BEAA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r>
            <a:rPr lang="es-CL" sz="2000" dirty="0">
              <a:solidFill>
                <a:srgbClr val="005DE4"/>
              </a:solidFill>
              <a:latin typeface="Sailec" panose="020B0604020202020204" charset="0"/>
            </a:rPr>
            <a:t>Utilización de plataformas de evaluación.</a:t>
          </a:r>
        </a:p>
      </dgm:t>
    </dgm:pt>
    <dgm:pt modelId="{C1EC6418-3F87-4589-8F11-A07678BCAA5F}" type="parTrans" cxnId="{C6831DCC-AFBF-4D37-BFC4-0FFC64EA887D}">
      <dgm:prSet/>
      <dgm:spPr/>
      <dgm:t>
        <a:bodyPr/>
        <a:lstStyle/>
        <a:p>
          <a:endParaRPr lang="es-CL"/>
        </a:p>
      </dgm:t>
    </dgm:pt>
    <dgm:pt modelId="{17F82954-8103-4CA4-8431-54B494C1DDFE}" type="sibTrans" cxnId="{C6831DCC-AFBF-4D37-BFC4-0FFC64EA887D}">
      <dgm:prSet/>
      <dgm:spPr/>
      <dgm:t>
        <a:bodyPr/>
        <a:lstStyle/>
        <a:p>
          <a:endParaRPr lang="es-CL"/>
        </a:p>
      </dgm:t>
    </dgm:pt>
    <dgm:pt modelId="{9B836F20-B083-4C47-A1F9-D4B7282177AB}">
      <dgm:prSet phldrT="[Texto]" custT="1"/>
      <dgm:spPr>
        <a:solidFill>
          <a:srgbClr val="4BE5FD">
            <a:alpha val="90000"/>
          </a:srgbClr>
        </a:solidFill>
      </dgm:spPr>
      <dgm:t>
        <a:bodyPr/>
        <a:lstStyle/>
        <a:p>
          <a:endParaRPr lang="es-CL" sz="2000" dirty="0">
            <a:solidFill>
              <a:srgbClr val="005DE4"/>
            </a:solidFill>
            <a:latin typeface="Sailec" panose="020B0604020202020204" charset="0"/>
          </a:endParaRPr>
        </a:p>
      </dgm:t>
    </dgm:pt>
    <dgm:pt modelId="{3196E81D-C73B-4257-A0E1-774E58C0084D}" type="parTrans" cxnId="{42114EC3-C2F4-44ED-9FB8-4A15DC4EDA5E}">
      <dgm:prSet/>
      <dgm:spPr/>
    </dgm:pt>
    <dgm:pt modelId="{FFCAD589-6C7C-4D46-AAE2-EFDF84819EC7}" type="sibTrans" cxnId="{42114EC3-C2F4-44ED-9FB8-4A15DC4EDA5E}">
      <dgm:prSet/>
      <dgm:spPr/>
    </dgm:pt>
    <dgm:pt modelId="{1559D239-9C90-4B89-B796-E696C9A013D8}" type="pres">
      <dgm:prSet presAssocID="{D9752E7B-B686-48B3-B73B-D638B0B0FCD0}" presName="Name0" presStyleCnt="0">
        <dgm:presLayoutVars>
          <dgm:dir/>
          <dgm:animLvl val="lvl"/>
          <dgm:resizeHandles/>
        </dgm:presLayoutVars>
      </dgm:prSet>
      <dgm:spPr/>
    </dgm:pt>
    <dgm:pt modelId="{183CEAD7-475B-4DB2-BF63-C1CD09F921BB}" type="pres">
      <dgm:prSet presAssocID="{255D1674-6E25-4CF5-8F50-B761FA9BDD97}" presName="linNode" presStyleCnt="0"/>
      <dgm:spPr/>
    </dgm:pt>
    <dgm:pt modelId="{92832671-5A40-41D7-9DD0-AECFB066C267}" type="pres">
      <dgm:prSet presAssocID="{255D1674-6E25-4CF5-8F50-B761FA9BDD97}" presName="parentShp" presStyleLbl="node1" presStyleIdx="0" presStyleCnt="3" custScaleX="71835" custScaleY="57283">
        <dgm:presLayoutVars>
          <dgm:bulletEnabled val="1"/>
        </dgm:presLayoutVars>
      </dgm:prSet>
      <dgm:spPr/>
    </dgm:pt>
    <dgm:pt modelId="{44324110-EEA1-4257-943D-5D309D436DD0}" type="pres">
      <dgm:prSet presAssocID="{255D1674-6E25-4CF5-8F50-B761FA9BDD97}" presName="childShp" presStyleLbl="bgAccFollowNode1" presStyleIdx="0" presStyleCnt="3" custScaleX="135746" custScaleY="134079">
        <dgm:presLayoutVars>
          <dgm:bulletEnabled val="1"/>
        </dgm:presLayoutVars>
      </dgm:prSet>
      <dgm:spPr/>
    </dgm:pt>
    <dgm:pt modelId="{ACEC9DEB-2A3C-4C2A-A0DB-E03385539FCB}" type="pres">
      <dgm:prSet presAssocID="{E9024452-7079-4521-8346-1C9878AE93C8}" presName="spacing" presStyleCnt="0"/>
      <dgm:spPr/>
    </dgm:pt>
    <dgm:pt modelId="{2984922C-9566-494E-97E6-3560BEF79371}" type="pres">
      <dgm:prSet presAssocID="{174BB467-7891-45D4-9585-31C1A7A581CC}" presName="linNode" presStyleCnt="0"/>
      <dgm:spPr/>
    </dgm:pt>
    <dgm:pt modelId="{D8C2E3B9-E7F3-4A2B-9238-C65711D0153C}" type="pres">
      <dgm:prSet presAssocID="{174BB467-7891-45D4-9585-31C1A7A581CC}" presName="parentShp" presStyleLbl="node1" presStyleIdx="1" presStyleCnt="3" custScaleX="68763" custScaleY="63771">
        <dgm:presLayoutVars>
          <dgm:bulletEnabled val="1"/>
        </dgm:presLayoutVars>
      </dgm:prSet>
      <dgm:spPr/>
    </dgm:pt>
    <dgm:pt modelId="{73B511EB-D78A-4B55-9FDD-F789C3FC0C36}" type="pres">
      <dgm:prSet presAssocID="{174BB467-7891-45D4-9585-31C1A7A581CC}" presName="childShp" presStyleLbl="bgAccFollowNode1" presStyleIdx="1" presStyleCnt="3" custScaleX="121523" custScaleY="134692" custLinFactNeighborX="529" custLinFactNeighborY="7938">
        <dgm:presLayoutVars>
          <dgm:bulletEnabled val="1"/>
        </dgm:presLayoutVars>
      </dgm:prSet>
      <dgm:spPr/>
    </dgm:pt>
    <dgm:pt modelId="{B41FFEED-CB72-40C5-BF14-B959543B1419}" type="pres">
      <dgm:prSet presAssocID="{83CEAE0D-1271-4206-B881-7C19DE6FBD42}" presName="spacing" presStyleCnt="0"/>
      <dgm:spPr/>
    </dgm:pt>
    <dgm:pt modelId="{B951B950-46DB-43D0-85F2-33D5ECB0C815}" type="pres">
      <dgm:prSet presAssocID="{C1D78AD7-B849-4A42-9E45-9102B2AF5273}" presName="linNode" presStyleCnt="0"/>
      <dgm:spPr/>
    </dgm:pt>
    <dgm:pt modelId="{A099D957-8DA3-4757-9D93-3ED80FDFC737}" type="pres">
      <dgm:prSet presAssocID="{C1D78AD7-B849-4A42-9E45-9102B2AF5273}" presName="parentShp" presStyleLbl="node1" presStyleIdx="2" presStyleCnt="3" custScaleX="58281" custScaleY="70259">
        <dgm:presLayoutVars>
          <dgm:bulletEnabled val="1"/>
        </dgm:presLayoutVars>
      </dgm:prSet>
      <dgm:spPr/>
    </dgm:pt>
    <dgm:pt modelId="{4D360195-4BE1-453A-A417-C52EF7F34A13}" type="pres">
      <dgm:prSet presAssocID="{C1D78AD7-B849-4A42-9E45-9102B2AF5273}" presName="childShp" presStyleLbl="bgAccFollowNode1" presStyleIdx="2" presStyleCnt="3" custScaleX="120126" custScaleY="130698">
        <dgm:presLayoutVars>
          <dgm:bulletEnabled val="1"/>
        </dgm:presLayoutVars>
      </dgm:prSet>
      <dgm:spPr/>
    </dgm:pt>
  </dgm:ptLst>
  <dgm:cxnLst>
    <dgm:cxn modelId="{2FB34316-2ADE-4000-A42C-56C9712E0358}" srcId="{C1D78AD7-B849-4A42-9E45-9102B2AF5273}" destId="{CA04F471-5345-4593-BA66-AA860FC6A531}" srcOrd="2" destOrd="0" parTransId="{BC3A8219-0824-4446-8DA1-C1EFCA0DCA40}" sibTransId="{8D5B1285-ACBC-489E-A32E-479851B13F7B}"/>
    <dgm:cxn modelId="{34EB5A20-2AEA-483D-BCF0-5C4D98914B0D}" srcId="{174BB467-7891-45D4-9585-31C1A7A581CC}" destId="{6C8CC22C-5078-4704-B2DD-A399917B285D}" srcOrd="1" destOrd="0" parTransId="{695EC380-104E-4282-B7C6-E072175A11BB}" sibTransId="{74158DE9-320C-4FFE-9E69-AA20C4D1B5DF}"/>
    <dgm:cxn modelId="{0AFD8C21-4B78-4ED5-A3B8-9022480B5E2A}" type="presOf" srcId="{6C8CC22C-5078-4704-B2DD-A399917B285D}" destId="{73B511EB-D78A-4B55-9FDD-F789C3FC0C36}" srcOrd="0" destOrd="1" presId="urn:microsoft.com/office/officeart/2005/8/layout/vList6"/>
    <dgm:cxn modelId="{82A46329-C41B-436E-BA34-D7B1F30D3304}" srcId="{255D1674-6E25-4CF5-8F50-B761FA9BDD97}" destId="{E55EA095-47A4-4E06-8EB3-74897857E81F}" srcOrd="2" destOrd="0" parTransId="{CE5BB86B-6EBC-4730-9170-5A4EE1676162}" sibTransId="{2EAFE0D2-4BE2-44C1-82A0-6C4BC74116D0}"/>
    <dgm:cxn modelId="{E5B3A034-4789-46CD-BBFE-BEDF31BDB824}" type="presOf" srcId="{255D1674-6E25-4CF5-8F50-B761FA9BDD97}" destId="{92832671-5A40-41D7-9DD0-AECFB066C267}" srcOrd="0" destOrd="0" presId="urn:microsoft.com/office/officeart/2005/8/layout/vList6"/>
    <dgm:cxn modelId="{9602E236-BC30-4269-BD59-AF14E82FA378}" type="presOf" srcId="{CA04F471-5345-4593-BA66-AA860FC6A531}" destId="{4D360195-4BE1-453A-A417-C52EF7F34A13}" srcOrd="0" destOrd="2" presId="urn:microsoft.com/office/officeart/2005/8/layout/vList6"/>
    <dgm:cxn modelId="{A226663C-F6BA-4D0F-8ED6-22DFDB558757}" type="presOf" srcId="{D9752E7B-B686-48B3-B73B-D638B0B0FCD0}" destId="{1559D239-9C90-4B89-B796-E696C9A013D8}" srcOrd="0" destOrd="0" presId="urn:microsoft.com/office/officeart/2005/8/layout/vList6"/>
    <dgm:cxn modelId="{80B0043F-164F-4600-BAF7-80D4E0DA0E0A}" type="presOf" srcId="{F0478EA4-0D10-4661-9F2F-258944815C12}" destId="{4D360195-4BE1-453A-A417-C52EF7F34A13}" srcOrd="0" destOrd="0" presId="urn:microsoft.com/office/officeart/2005/8/layout/vList6"/>
    <dgm:cxn modelId="{8DACD149-B999-4F87-8F0C-DC3F2F779CB9}" srcId="{C1D78AD7-B849-4A42-9E45-9102B2AF5273}" destId="{F0478EA4-0D10-4661-9F2F-258944815C12}" srcOrd="0" destOrd="0" parTransId="{38FF2A23-4C6A-4114-A3E9-D95983BE857F}" sibTransId="{CE73783B-3A86-4F4D-82C7-AFBD50C82745}"/>
    <dgm:cxn modelId="{0529784E-CF76-49FD-8542-0C03F369262F}" type="presOf" srcId="{6C24E763-46CA-4375-8A5F-48AAB57DC953}" destId="{4D360195-4BE1-453A-A417-C52EF7F34A13}" srcOrd="0" destOrd="1" presId="urn:microsoft.com/office/officeart/2005/8/layout/vList6"/>
    <dgm:cxn modelId="{CE46BB70-EA28-4A5D-BFE1-B712204FC24D}" srcId="{D9752E7B-B686-48B3-B73B-D638B0B0FCD0}" destId="{255D1674-6E25-4CF5-8F50-B761FA9BDD97}" srcOrd="0" destOrd="0" parTransId="{B975E35A-B483-49B3-826A-7797C50BCE83}" sibTransId="{E9024452-7079-4521-8346-1C9878AE93C8}"/>
    <dgm:cxn modelId="{A3E9AE72-D775-4702-B42C-275234203251}" srcId="{D9752E7B-B686-48B3-B73B-D638B0B0FCD0}" destId="{174BB467-7891-45D4-9585-31C1A7A581CC}" srcOrd="1" destOrd="0" parTransId="{377561A8-38D4-4659-8548-FC6841C000D5}" sibTransId="{83CEAE0D-1271-4206-B881-7C19DE6FBD42}"/>
    <dgm:cxn modelId="{CE6EB67D-C441-47CD-9347-F251FFDF19E1}" type="presOf" srcId="{18CD4616-7DFB-4988-A5DB-B3B3E003BEAA}" destId="{73B511EB-D78A-4B55-9FDD-F789C3FC0C36}" srcOrd="0" destOrd="2" presId="urn:microsoft.com/office/officeart/2005/8/layout/vList6"/>
    <dgm:cxn modelId="{414E598A-4138-46F3-857C-34483573AD7F}" srcId="{255D1674-6E25-4CF5-8F50-B761FA9BDD97}" destId="{8D1E7BDE-D412-42B9-8299-A5B13E6668BD}" srcOrd="1" destOrd="0" parTransId="{85951B11-EAB5-403D-A04E-DBA5BA134694}" sibTransId="{ED5AC620-8E68-4C73-9BD8-050C32AFF31A}"/>
    <dgm:cxn modelId="{245DC38D-DB5F-4E31-AF84-758AE9C4335C}" srcId="{C1D78AD7-B849-4A42-9E45-9102B2AF5273}" destId="{6C24E763-46CA-4375-8A5F-48AAB57DC953}" srcOrd="1" destOrd="0" parTransId="{6FBF5F8B-9E0A-46EF-AA59-F522C21132FE}" sibTransId="{0EEF43C8-83BE-4E9A-AEDC-044DA74B79EA}"/>
    <dgm:cxn modelId="{75230B9C-87B0-4B9D-8F00-2D83537D8736}" srcId="{D9752E7B-B686-48B3-B73B-D638B0B0FCD0}" destId="{C1D78AD7-B849-4A42-9E45-9102B2AF5273}" srcOrd="2" destOrd="0" parTransId="{10AB23FC-7380-4A7E-B6B2-43E87FCED418}" sibTransId="{BAA28514-238A-4D90-9130-9AE9B3A7854D}"/>
    <dgm:cxn modelId="{C4694F9C-B253-433E-8A7B-A47FE29EEDC7}" srcId="{174BB467-7891-45D4-9585-31C1A7A581CC}" destId="{2C6B8418-8CA1-4125-8BA6-BC7F2EB23DD9}" srcOrd="0" destOrd="0" parTransId="{4FB0F87D-5406-4357-A9CE-3D349C173B8B}" sibTransId="{E7D4020A-1B78-4D93-A6E4-F63512926086}"/>
    <dgm:cxn modelId="{065BDEA8-4015-454A-9471-61AAB439FD9F}" type="presOf" srcId="{2C6B8418-8CA1-4125-8BA6-BC7F2EB23DD9}" destId="{73B511EB-D78A-4B55-9FDD-F789C3FC0C36}" srcOrd="0" destOrd="0" presId="urn:microsoft.com/office/officeart/2005/8/layout/vList6"/>
    <dgm:cxn modelId="{791F51B0-5708-4ED9-9485-23A529B2AC2F}" type="presOf" srcId="{E55EA095-47A4-4E06-8EB3-74897857E81F}" destId="{44324110-EEA1-4257-943D-5D309D436DD0}" srcOrd="0" destOrd="2" presId="urn:microsoft.com/office/officeart/2005/8/layout/vList6"/>
    <dgm:cxn modelId="{636189B5-E6F3-4399-97F3-CC7A4EBE5D29}" type="presOf" srcId="{9B836F20-B083-4C47-A1F9-D4B7282177AB}" destId="{44324110-EEA1-4257-943D-5D309D436DD0}" srcOrd="0" destOrd="0" presId="urn:microsoft.com/office/officeart/2005/8/layout/vList6"/>
    <dgm:cxn modelId="{42114EC3-C2F4-44ED-9FB8-4A15DC4EDA5E}" srcId="{255D1674-6E25-4CF5-8F50-B761FA9BDD97}" destId="{9B836F20-B083-4C47-A1F9-D4B7282177AB}" srcOrd="0" destOrd="0" parTransId="{3196E81D-C73B-4257-A0E1-774E58C0084D}" sibTransId="{FFCAD589-6C7C-4D46-AAE2-EFDF84819EC7}"/>
    <dgm:cxn modelId="{62DA8CC5-9423-4A47-B9E5-203424770E2A}" type="presOf" srcId="{8D1E7BDE-D412-42B9-8299-A5B13E6668BD}" destId="{44324110-EEA1-4257-943D-5D309D436DD0}" srcOrd="0" destOrd="1" presId="urn:microsoft.com/office/officeart/2005/8/layout/vList6"/>
    <dgm:cxn modelId="{C6831DCC-AFBF-4D37-BFC4-0FFC64EA887D}" srcId="{174BB467-7891-45D4-9585-31C1A7A581CC}" destId="{18CD4616-7DFB-4988-A5DB-B3B3E003BEAA}" srcOrd="2" destOrd="0" parTransId="{C1EC6418-3F87-4589-8F11-A07678BCAA5F}" sibTransId="{17F82954-8103-4CA4-8431-54B494C1DDFE}"/>
    <dgm:cxn modelId="{037EBDDD-3A56-4F76-AC79-E5D41B489EE1}" type="presOf" srcId="{174BB467-7891-45D4-9585-31C1A7A581CC}" destId="{D8C2E3B9-E7F3-4A2B-9238-C65711D0153C}" srcOrd="0" destOrd="0" presId="urn:microsoft.com/office/officeart/2005/8/layout/vList6"/>
    <dgm:cxn modelId="{480ED2FA-89DD-42AA-9866-D77270D410AE}" type="presOf" srcId="{C1D78AD7-B849-4A42-9E45-9102B2AF5273}" destId="{A099D957-8DA3-4757-9D93-3ED80FDFC737}" srcOrd="0" destOrd="0" presId="urn:microsoft.com/office/officeart/2005/8/layout/vList6"/>
    <dgm:cxn modelId="{43E527D8-53D4-4ACC-B4F4-C7EBC7DCE446}" type="presParOf" srcId="{1559D239-9C90-4B89-B796-E696C9A013D8}" destId="{183CEAD7-475B-4DB2-BF63-C1CD09F921BB}" srcOrd="0" destOrd="0" presId="urn:microsoft.com/office/officeart/2005/8/layout/vList6"/>
    <dgm:cxn modelId="{1E038070-53AD-4BDB-8C7B-CFE81A60B347}" type="presParOf" srcId="{183CEAD7-475B-4DB2-BF63-C1CD09F921BB}" destId="{92832671-5A40-41D7-9DD0-AECFB066C267}" srcOrd="0" destOrd="0" presId="urn:microsoft.com/office/officeart/2005/8/layout/vList6"/>
    <dgm:cxn modelId="{16782D28-2B01-4501-B8EF-16820ED19DD0}" type="presParOf" srcId="{183CEAD7-475B-4DB2-BF63-C1CD09F921BB}" destId="{44324110-EEA1-4257-943D-5D309D436DD0}" srcOrd="1" destOrd="0" presId="urn:microsoft.com/office/officeart/2005/8/layout/vList6"/>
    <dgm:cxn modelId="{1505E956-B181-4956-98D0-04C78CC9815A}" type="presParOf" srcId="{1559D239-9C90-4B89-B796-E696C9A013D8}" destId="{ACEC9DEB-2A3C-4C2A-A0DB-E03385539FCB}" srcOrd="1" destOrd="0" presId="urn:microsoft.com/office/officeart/2005/8/layout/vList6"/>
    <dgm:cxn modelId="{BE1A634E-EF0A-40CC-B404-0A373277B005}" type="presParOf" srcId="{1559D239-9C90-4B89-B796-E696C9A013D8}" destId="{2984922C-9566-494E-97E6-3560BEF79371}" srcOrd="2" destOrd="0" presId="urn:microsoft.com/office/officeart/2005/8/layout/vList6"/>
    <dgm:cxn modelId="{BB1972F6-A704-42E6-BCA6-BC71CA9AB994}" type="presParOf" srcId="{2984922C-9566-494E-97E6-3560BEF79371}" destId="{D8C2E3B9-E7F3-4A2B-9238-C65711D0153C}" srcOrd="0" destOrd="0" presId="urn:microsoft.com/office/officeart/2005/8/layout/vList6"/>
    <dgm:cxn modelId="{56897D81-EEB4-4380-9D7D-D772A4FBDC49}" type="presParOf" srcId="{2984922C-9566-494E-97E6-3560BEF79371}" destId="{73B511EB-D78A-4B55-9FDD-F789C3FC0C36}" srcOrd="1" destOrd="0" presId="urn:microsoft.com/office/officeart/2005/8/layout/vList6"/>
    <dgm:cxn modelId="{34888E51-F753-4305-ACE2-ADFC27563185}" type="presParOf" srcId="{1559D239-9C90-4B89-B796-E696C9A013D8}" destId="{B41FFEED-CB72-40C5-BF14-B959543B1419}" srcOrd="3" destOrd="0" presId="urn:microsoft.com/office/officeart/2005/8/layout/vList6"/>
    <dgm:cxn modelId="{C5CF79F7-C192-4E7A-A986-E72E2CE00D10}" type="presParOf" srcId="{1559D239-9C90-4B89-B796-E696C9A013D8}" destId="{B951B950-46DB-43D0-85F2-33D5ECB0C815}" srcOrd="4" destOrd="0" presId="urn:microsoft.com/office/officeart/2005/8/layout/vList6"/>
    <dgm:cxn modelId="{35E7AB70-5FC1-429C-B88E-0B6483882657}" type="presParOf" srcId="{B951B950-46DB-43D0-85F2-33D5ECB0C815}" destId="{A099D957-8DA3-4757-9D93-3ED80FDFC737}" srcOrd="0" destOrd="0" presId="urn:microsoft.com/office/officeart/2005/8/layout/vList6"/>
    <dgm:cxn modelId="{91CB4192-E495-4981-B460-27320186F165}" type="presParOf" srcId="{B951B950-46DB-43D0-85F2-33D5ECB0C815}" destId="{4D360195-4BE1-453A-A417-C52EF7F34A1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A3A76-53D0-4C55-B58E-DC8CA4356B73}">
      <dsp:nvSpPr>
        <dsp:cNvPr id="0" name=""/>
        <dsp:cNvSpPr/>
      </dsp:nvSpPr>
      <dsp:spPr>
        <a:xfrm>
          <a:off x="1354666" y="0"/>
          <a:ext cx="5418667" cy="5418667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B4A1C-E2C4-4D9B-8E12-371113CFAF09}">
      <dsp:nvSpPr>
        <dsp:cNvPr id="0" name=""/>
        <dsp:cNvSpPr/>
      </dsp:nvSpPr>
      <dsp:spPr>
        <a:xfrm>
          <a:off x="1869439" y="514773"/>
          <a:ext cx="2113280" cy="2113280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Evaluación de diagnóstico y final</a:t>
          </a:r>
        </a:p>
      </dsp:txBody>
      <dsp:txXfrm>
        <a:off x="1972601" y="617935"/>
        <a:ext cx="1906956" cy="1906956"/>
      </dsp:txXfrm>
    </dsp:sp>
    <dsp:sp modelId="{840007DF-2900-4979-8B42-61ED3933EAC7}">
      <dsp:nvSpPr>
        <dsp:cNvPr id="0" name=""/>
        <dsp:cNvSpPr/>
      </dsp:nvSpPr>
      <dsp:spPr>
        <a:xfrm>
          <a:off x="4145280" y="514773"/>
          <a:ext cx="2113280" cy="2113280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Evaluación formativa Ticket de salida</a:t>
          </a:r>
        </a:p>
      </dsp:txBody>
      <dsp:txXfrm>
        <a:off x="4248442" y="617935"/>
        <a:ext cx="1906956" cy="1906956"/>
      </dsp:txXfrm>
    </dsp:sp>
    <dsp:sp modelId="{7EEE2B31-4956-44B1-AE8E-CA74320F1DEC}">
      <dsp:nvSpPr>
        <dsp:cNvPr id="0" name=""/>
        <dsp:cNvSpPr/>
      </dsp:nvSpPr>
      <dsp:spPr>
        <a:xfrm>
          <a:off x="1869439" y="2790613"/>
          <a:ext cx="2113280" cy="2113280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Evaluaciones formativas y sumativas   propuestas en el texto</a:t>
          </a:r>
        </a:p>
      </dsp:txBody>
      <dsp:txXfrm>
        <a:off x="1972601" y="2893775"/>
        <a:ext cx="1906956" cy="1906956"/>
      </dsp:txXfrm>
    </dsp:sp>
    <dsp:sp modelId="{7FA2C389-920F-4734-A3B1-E681B67FD037}">
      <dsp:nvSpPr>
        <dsp:cNvPr id="0" name=""/>
        <dsp:cNvSpPr/>
      </dsp:nvSpPr>
      <dsp:spPr>
        <a:xfrm>
          <a:off x="4145280" y="2790613"/>
          <a:ext cx="2113280" cy="2113280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Evaluaciones formativas Fluidez lectora</a:t>
          </a:r>
        </a:p>
      </dsp:txBody>
      <dsp:txXfrm>
        <a:off x="4248442" y="2893775"/>
        <a:ext cx="1906956" cy="1906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60C1B-37E2-4307-A2C2-D0DD9E598D47}">
      <dsp:nvSpPr>
        <dsp:cNvPr id="0" name=""/>
        <dsp:cNvSpPr/>
      </dsp:nvSpPr>
      <dsp:spPr>
        <a:xfrm>
          <a:off x="3246437" y="534"/>
          <a:ext cx="1635124" cy="1635124"/>
        </a:xfrm>
        <a:prstGeom prst="ellipse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dirty="0"/>
            <a:t>Abundante lectura de textos</a:t>
          </a:r>
        </a:p>
      </dsp:txBody>
      <dsp:txXfrm>
        <a:off x="3485895" y="239992"/>
        <a:ext cx="1156208" cy="1156208"/>
      </dsp:txXfrm>
    </dsp:sp>
    <dsp:sp modelId="{0A950533-7162-4663-980D-125F9D406E7E}">
      <dsp:nvSpPr>
        <dsp:cNvPr id="0" name=""/>
        <dsp:cNvSpPr/>
      </dsp:nvSpPr>
      <dsp:spPr>
        <a:xfrm rot="2140765">
          <a:off x="4832940" y="1248978"/>
          <a:ext cx="430865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300" kern="1200"/>
        </a:p>
      </dsp:txBody>
      <dsp:txXfrm>
        <a:off x="4845071" y="1321654"/>
        <a:ext cx="301606" cy="331112"/>
      </dsp:txXfrm>
    </dsp:sp>
    <dsp:sp modelId="{A8DD54C1-708B-4F3C-9362-C145485BF29A}">
      <dsp:nvSpPr>
        <dsp:cNvPr id="0" name=""/>
        <dsp:cNvSpPr/>
      </dsp:nvSpPr>
      <dsp:spPr>
        <a:xfrm>
          <a:off x="5234995" y="1428375"/>
          <a:ext cx="1635124" cy="1635124"/>
        </a:xfrm>
        <a:prstGeom prst="ellipse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dirty="0"/>
            <a:t>Riqueza léxica y sintáctica</a:t>
          </a:r>
        </a:p>
      </dsp:txBody>
      <dsp:txXfrm>
        <a:off x="5474453" y="1667833"/>
        <a:ext cx="1156208" cy="1156208"/>
      </dsp:txXfrm>
    </dsp:sp>
    <dsp:sp modelId="{FD737F43-420A-4EF2-B89C-90B46599DF49}">
      <dsp:nvSpPr>
        <dsp:cNvPr id="0" name=""/>
        <dsp:cNvSpPr/>
      </dsp:nvSpPr>
      <dsp:spPr>
        <a:xfrm rot="6472722">
          <a:off x="5454311" y="3135349"/>
          <a:ext cx="444661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300" kern="1200"/>
        </a:p>
      </dsp:txBody>
      <dsp:txXfrm rot="10800000">
        <a:off x="5541487" y="3182242"/>
        <a:ext cx="311263" cy="331112"/>
      </dsp:txXfrm>
    </dsp:sp>
    <dsp:sp modelId="{BCC0B0E6-5D7D-4C1C-9383-A3D0804E9195}">
      <dsp:nvSpPr>
        <dsp:cNvPr id="0" name=""/>
        <dsp:cNvSpPr/>
      </dsp:nvSpPr>
      <dsp:spPr>
        <a:xfrm>
          <a:off x="4475437" y="3783007"/>
          <a:ext cx="1635124" cy="1635124"/>
        </a:xfrm>
        <a:prstGeom prst="ellipse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dirty="0"/>
            <a:t>Ejercitación diaria para la fluidez</a:t>
          </a:r>
        </a:p>
      </dsp:txBody>
      <dsp:txXfrm>
        <a:off x="4714895" y="4022465"/>
        <a:ext cx="1156208" cy="1156208"/>
      </dsp:txXfrm>
    </dsp:sp>
    <dsp:sp modelId="{57DB0627-CC66-4667-8654-8E0EC67DADF3}">
      <dsp:nvSpPr>
        <dsp:cNvPr id="0" name=""/>
        <dsp:cNvSpPr/>
      </dsp:nvSpPr>
      <dsp:spPr>
        <a:xfrm rot="10800000">
          <a:off x="3858281" y="432464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300" kern="1200"/>
        </a:p>
      </dsp:txBody>
      <dsp:txXfrm rot="10800000">
        <a:off x="3989118" y="4435013"/>
        <a:ext cx="305286" cy="331112"/>
      </dsp:txXfrm>
    </dsp:sp>
    <dsp:sp modelId="{5E02B0C9-7598-4295-AE58-A07947AC4AB1}">
      <dsp:nvSpPr>
        <dsp:cNvPr id="0" name=""/>
        <dsp:cNvSpPr/>
      </dsp:nvSpPr>
      <dsp:spPr>
        <a:xfrm>
          <a:off x="2017437" y="3783007"/>
          <a:ext cx="1635124" cy="1635124"/>
        </a:xfrm>
        <a:prstGeom prst="ellipse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dirty="0"/>
            <a:t>Adecuación al nivel de comprensión y capital cultural</a:t>
          </a:r>
        </a:p>
      </dsp:txBody>
      <dsp:txXfrm>
        <a:off x="2256895" y="4022465"/>
        <a:ext cx="1156208" cy="1156208"/>
      </dsp:txXfrm>
    </dsp:sp>
    <dsp:sp modelId="{E8A72492-88D3-4B8D-ABE9-24B972DADBCD}">
      <dsp:nvSpPr>
        <dsp:cNvPr id="0" name=""/>
        <dsp:cNvSpPr/>
      </dsp:nvSpPr>
      <dsp:spPr>
        <a:xfrm rot="15120000">
          <a:off x="2240970" y="3167533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300" kern="1200"/>
        </a:p>
      </dsp:txBody>
      <dsp:txXfrm rot="10800000">
        <a:off x="2326604" y="3340121"/>
        <a:ext cx="305286" cy="331112"/>
      </dsp:txXfrm>
    </dsp:sp>
    <dsp:sp modelId="{8B48EB5C-9392-4A41-8E68-314680287CB4}">
      <dsp:nvSpPr>
        <dsp:cNvPr id="0" name=""/>
        <dsp:cNvSpPr/>
      </dsp:nvSpPr>
      <dsp:spPr>
        <a:xfrm>
          <a:off x="1257873" y="1445310"/>
          <a:ext cx="1635124" cy="1635124"/>
        </a:xfrm>
        <a:prstGeom prst="ellipse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dirty="0"/>
            <a:t>Contexto y con ejemplos</a:t>
          </a:r>
        </a:p>
      </dsp:txBody>
      <dsp:txXfrm>
        <a:off x="1497331" y="1684768"/>
        <a:ext cx="1156208" cy="1156208"/>
      </dsp:txXfrm>
    </dsp:sp>
    <dsp:sp modelId="{E6C4978E-AB0F-47EB-9892-053937D1447E}">
      <dsp:nvSpPr>
        <dsp:cNvPr id="0" name=""/>
        <dsp:cNvSpPr/>
      </dsp:nvSpPr>
      <dsp:spPr>
        <a:xfrm rot="19440000">
          <a:off x="2841670" y="127181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300" kern="1200"/>
        </a:p>
      </dsp:txBody>
      <dsp:txXfrm>
        <a:off x="2854164" y="1420635"/>
        <a:ext cx="305286" cy="331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24110-EEA1-4257-943D-5D309D436DD0}">
      <dsp:nvSpPr>
        <dsp:cNvPr id="0" name=""/>
        <dsp:cNvSpPr/>
      </dsp:nvSpPr>
      <dsp:spPr>
        <a:xfrm>
          <a:off x="2415294" y="1281"/>
          <a:ext cx="6828158" cy="1691961"/>
        </a:xfrm>
        <a:prstGeom prst="rightArrow">
          <a:avLst>
            <a:gd name="adj1" fmla="val 75000"/>
            <a:gd name="adj2" fmla="val 50000"/>
          </a:avLst>
        </a:prstGeom>
        <a:solidFill>
          <a:srgbClr val="4BE5FD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 dirty="0">
            <a:solidFill>
              <a:srgbClr val="005DE4"/>
            </a:solidFill>
            <a:latin typeface="Sailec" panose="020B060402020202020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>
              <a:solidFill>
                <a:srgbClr val="005DE4"/>
              </a:solidFill>
              <a:latin typeface="Sailec" panose="020B0604020202020204" charset="0"/>
            </a:rPr>
            <a:t>Promover tareas de jefe UTP y profesores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>
              <a:solidFill>
                <a:srgbClr val="005DE4"/>
              </a:solidFill>
              <a:latin typeface="Sailec" panose="020B0604020202020204" charset="0"/>
            </a:rPr>
            <a:t>Promover involucramiento de las familias</a:t>
          </a:r>
        </a:p>
      </dsp:txBody>
      <dsp:txXfrm>
        <a:off x="2415294" y="212776"/>
        <a:ext cx="6193673" cy="1268971"/>
      </dsp:txXfrm>
    </dsp:sp>
    <dsp:sp modelId="{92832671-5A40-41D7-9DD0-AECFB066C267}">
      <dsp:nvSpPr>
        <dsp:cNvPr id="0" name=""/>
        <dsp:cNvSpPr/>
      </dsp:nvSpPr>
      <dsp:spPr>
        <a:xfrm>
          <a:off x="6379" y="485831"/>
          <a:ext cx="2408914" cy="722862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600" kern="1200" dirty="0"/>
            <a:t>Director</a:t>
          </a:r>
        </a:p>
      </dsp:txBody>
      <dsp:txXfrm>
        <a:off x="41666" y="521118"/>
        <a:ext cx="2338340" cy="652288"/>
      </dsp:txXfrm>
    </dsp:sp>
    <dsp:sp modelId="{73B511EB-D78A-4B55-9FDD-F789C3FC0C36}">
      <dsp:nvSpPr>
        <dsp:cNvPr id="0" name=""/>
        <dsp:cNvSpPr/>
      </dsp:nvSpPr>
      <dsp:spPr>
        <a:xfrm>
          <a:off x="2544914" y="1919604"/>
          <a:ext cx="6704918" cy="1699696"/>
        </a:xfrm>
        <a:prstGeom prst="rightArrow">
          <a:avLst>
            <a:gd name="adj1" fmla="val 75000"/>
            <a:gd name="adj2" fmla="val 50000"/>
          </a:avLst>
        </a:prstGeom>
        <a:solidFill>
          <a:srgbClr val="4BE5FD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>
              <a:solidFill>
                <a:srgbClr val="005DE4"/>
              </a:solidFill>
              <a:latin typeface="Sailec" panose="020B0604020202020204" charset="0"/>
            </a:rPr>
            <a:t>Observación y retroalimentación de clases.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>
              <a:solidFill>
                <a:srgbClr val="005DE4"/>
              </a:solidFill>
              <a:latin typeface="Sailec" panose="020B0604020202020204" charset="0"/>
            </a:rPr>
            <a:t>Trabajo en conjunto sobre estrategias Leo Primero.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>
              <a:solidFill>
                <a:srgbClr val="005DE4"/>
              </a:solidFill>
              <a:latin typeface="Sailec" panose="020B0604020202020204" charset="0"/>
            </a:rPr>
            <a:t>Utilización de plataformas de evaluación.</a:t>
          </a:r>
        </a:p>
      </dsp:txBody>
      <dsp:txXfrm>
        <a:off x="2544914" y="2132066"/>
        <a:ext cx="6067532" cy="1274772"/>
      </dsp:txXfrm>
    </dsp:sp>
    <dsp:sp modelId="{D8C2E3B9-E7F3-4A2B-9238-C65711D0153C}">
      <dsp:nvSpPr>
        <dsp:cNvPr id="0" name=""/>
        <dsp:cNvSpPr/>
      </dsp:nvSpPr>
      <dsp:spPr>
        <a:xfrm>
          <a:off x="7812" y="2266915"/>
          <a:ext cx="2529289" cy="804734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600" kern="1200" dirty="0"/>
            <a:t>Jefe UTP</a:t>
          </a:r>
        </a:p>
      </dsp:txBody>
      <dsp:txXfrm>
        <a:off x="47096" y="2306199"/>
        <a:ext cx="2450721" cy="726166"/>
      </dsp:txXfrm>
    </dsp:sp>
    <dsp:sp modelId="{4D360195-4BE1-453A-A417-C52EF7F34A13}">
      <dsp:nvSpPr>
        <dsp:cNvPr id="0" name=""/>
        <dsp:cNvSpPr/>
      </dsp:nvSpPr>
      <dsp:spPr>
        <a:xfrm>
          <a:off x="2371861" y="3645322"/>
          <a:ext cx="6660362" cy="1649295"/>
        </a:xfrm>
        <a:prstGeom prst="rightArrow">
          <a:avLst>
            <a:gd name="adj1" fmla="val 75000"/>
            <a:gd name="adj2" fmla="val 50000"/>
          </a:avLst>
        </a:prstGeom>
        <a:solidFill>
          <a:srgbClr val="4BE5FD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strike="noStrike" kern="1200" dirty="0">
              <a:solidFill>
                <a:srgbClr val="005DE4"/>
              </a:solidFill>
              <a:latin typeface="Sailec" panose="020B0604020202020204" charset="0"/>
            </a:rPr>
            <a:t>Enseñar a leer basado en las estrategias de Leo Primero.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strike="noStrike" kern="1200" dirty="0">
              <a:solidFill>
                <a:srgbClr val="005DE4"/>
              </a:solidFill>
              <a:latin typeface="Sailec" panose="020B0604020202020204" charset="0"/>
            </a:rPr>
            <a:t>Monitoreo y evaluación de la lectura.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strike="noStrike" kern="1200" dirty="0">
              <a:solidFill>
                <a:srgbClr val="005DE4"/>
              </a:solidFill>
              <a:latin typeface="Sailec" panose="020B0604020202020204" charset="0"/>
            </a:rPr>
            <a:t>Clases abiertas.</a:t>
          </a:r>
        </a:p>
      </dsp:txBody>
      <dsp:txXfrm>
        <a:off x="2371861" y="3851484"/>
        <a:ext cx="6041876" cy="1236971"/>
      </dsp:txXfrm>
    </dsp:sp>
    <dsp:sp modelId="{A099D957-8DA3-4757-9D93-3ED80FDFC737}">
      <dsp:nvSpPr>
        <dsp:cNvPr id="0" name=""/>
        <dsp:cNvSpPr/>
      </dsp:nvSpPr>
      <dsp:spPr>
        <a:xfrm>
          <a:off x="217609" y="4026666"/>
          <a:ext cx="2154252" cy="886607"/>
        </a:xfrm>
        <a:prstGeom prst="roundRect">
          <a:avLst/>
        </a:prstGeom>
        <a:solidFill>
          <a:srgbClr val="005D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600" kern="1200" dirty="0"/>
            <a:t>Profesor</a:t>
          </a:r>
        </a:p>
      </dsp:txBody>
      <dsp:txXfrm>
        <a:off x="260890" y="4069947"/>
        <a:ext cx="2067690" cy="800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6C1B1-8B1D-4DE6-86DD-6A11316D4337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E5AE2-BBB8-49C4-B19A-6E981A91DA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394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4252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dirty="0"/>
              <a:t>En 4° básico se confirma el alza de 15 puntos y la reducción en la brecha socioeconómica, debido al avance de los estudiantes más vulnerables en la úl6ma década</a:t>
            </a:r>
            <a:br>
              <a:rPr lang="es-CL" sz="1200" dirty="0"/>
            </a:br>
            <a:r>
              <a:rPr lang="es-CL" sz="1200" dirty="0"/>
              <a:t>En la lectura comprensiva el 58 % de los alumnos se mantiene en el nivel insuficiente y elemental.</a:t>
            </a:r>
            <a:br>
              <a:rPr lang="es-CL" sz="1200" dirty="0"/>
            </a:b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5036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200" dirty="0"/>
              <a:t>El puntaje promedio obtenido en el Estudio es de 249 puntos, lo que muestra un estancamiento en los resultados desde 2012.</a:t>
            </a:r>
          </a:p>
          <a:p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</a:rPr>
              <a:t>nivel adecuado.</a:t>
            </a:r>
          </a:p>
          <a:p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insuficiente en 2° básico también insuficientes en 4° </a:t>
            </a:r>
          </a:p>
          <a:p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estos logra repuntar a un nivel adecuado.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839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-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7016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1722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es-ES" sz="1200" dirty="0">
                <a:solidFill>
                  <a:schemeClr val="tx1"/>
                </a:solidFill>
              </a:rPr>
              <a:t>Aumento del </a:t>
            </a:r>
            <a:r>
              <a:rPr lang="es-ES" sz="1200" b="1" dirty="0">
                <a:solidFill>
                  <a:schemeClr val="tx1"/>
                </a:solidFill>
              </a:rPr>
              <a:t>número de libros</a:t>
            </a:r>
            <a:r>
              <a:rPr lang="es-ES" sz="1200" dirty="0">
                <a:solidFill>
                  <a:schemeClr val="tx1"/>
                </a:solidFill>
              </a:rPr>
              <a:t> y su variedad en cada biblioteca de 3.8 a 6 libros por estudiante en todo el país hasta 4° básico.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s-ES" sz="1200" dirty="0">
                <a:solidFill>
                  <a:schemeClr val="tx1"/>
                </a:solidFill>
              </a:rPr>
              <a:t>Aumento de la </a:t>
            </a:r>
            <a:r>
              <a:rPr lang="es-ES" sz="1200" b="1" dirty="0">
                <a:solidFill>
                  <a:schemeClr val="tx1"/>
                </a:solidFill>
              </a:rPr>
              <a:t>lectura en textos escolares</a:t>
            </a:r>
            <a:r>
              <a:rPr lang="es-ES" sz="1200" dirty="0">
                <a:solidFill>
                  <a:schemeClr val="tx1"/>
                </a:solidFill>
              </a:rPr>
              <a:t> de Historia y Ciencias para favorecer el número de horas de lectura en la jornada.</a:t>
            </a:r>
            <a:endParaRPr lang="es-CL" sz="1200" dirty="0">
              <a:solidFill>
                <a:schemeClr val="tx1"/>
              </a:solidFill>
            </a:endParaRP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3858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CL" dirty="0"/>
              <a:t>Nuestro cerebro no fue diseñado originalmente para aprender a leer y hoy es capaz de procesar y comprender textos de diferente profundad.</a:t>
            </a:r>
          </a:p>
          <a:p>
            <a:pPr marL="171450" indent="-171450">
              <a:buFontTx/>
              <a:buChar char="-"/>
            </a:pPr>
            <a:r>
              <a:rPr lang="es-CL" dirty="0"/>
              <a:t>Modelo Simple de Lectura (</a:t>
            </a:r>
            <a:r>
              <a:rPr lang="es-CL" dirty="0" err="1"/>
              <a:t>Hoover</a:t>
            </a:r>
            <a:r>
              <a:rPr lang="es-CL" dirty="0"/>
              <a:t> &amp; </a:t>
            </a:r>
            <a:r>
              <a:rPr lang="es-CL" dirty="0" err="1"/>
              <a:t>Gough</a:t>
            </a:r>
            <a:r>
              <a:rPr lang="es-CL" dirty="0"/>
              <a:t> 1990) : La comprensión lectora es el producto entre la decodificación y la comprensión verbal. Un lector competente tiene buena comprensión oral y buena decodificación. De lo contrario, es un lector con problemas.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E5AE2-BBB8-49C4-B19A-6E981A91DAB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077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- Cooper, Robinson, </a:t>
            </a:r>
            <a:r>
              <a:rPr lang="es-CL" dirty="0" err="1"/>
              <a:t>Slansky</a:t>
            </a:r>
            <a:r>
              <a:rPr lang="es-CL" dirty="0"/>
              <a:t> &amp; Kiger, 2016: La comprensión y decodificación van entrelazadas y deben desarrollarse de manera simultánea en las primeras etapas del aprendizaje lector. Sin embargo, a medida que avanza la escolaridad formal, el énfasis en algunos subprocesos lectores va variando.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E5AE2-BBB8-49C4-B19A-6E981A91DAB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625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CL" dirty="0"/>
              <a:t>En Chile persiste el uso de modelos centrados en destrezas, con foco en la decodificación, y modelos descendentes, con foco en la comprensión del leguaje. También un enfoque pedagógico denominado </a:t>
            </a:r>
            <a:r>
              <a:rPr lang="es-CL" b="1" dirty="0"/>
              <a:t>equilibrado</a:t>
            </a:r>
            <a:r>
              <a:rPr lang="es-CL" dirty="0"/>
              <a:t>, que establece que las destrezas de decodificación deben enseñarse simultáneamente a las de construcción de significado (Medina, Valdivia &amp; San Martín 2014). </a:t>
            </a:r>
            <a:r>
              <a:rPr lang="es-CL" b="1" dirty="0"/>
              <a:t>El programa Leo Primero obedece a este enfoque</a:t>
            </a:r>
            <a:r>
              <a:rPr lang="es-CL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sz="1200" b="0" dirty="0">
                <a:solidFill>
                  <a:srgbClr val="005DE4"/>
                </a:solidFill>
              </a:rPr>
              <a:t>El modelo equilibrado de lectura combina la abundante lectura de textos auténticos con riqueza léxica y sintáctica, con la ejercitación diaria, sistemática y graduada de destrezas necesarias para alcanzar la fluidez en la comprensión. Los textos seleccionados deben tener un nivel de complejidad adecuada al nivel de comprensión y capital cultural de los alumnos, y la ejercitación de las destrezas debe ser significativa; es decir, enseñarse en el contexto y con ejemplos de los textos trabajados.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b="0" dirty="0">
                <a:solidFill>
                  <a:srgbClr val="005DE4"/>
                </a:solidFill>
              </a:rPr>
              <a:t>Se debe entender que cuando los niños aún no decodifican la comprensión se trabaja por la vía auditiva. Esto significa que los alumnos escuchan textos leídos por el docente, quien a su vez procura trabajar la comprensión a través de preguntas que requieran del ejercicio de habilidades de pensamiento superior, como son interpretar, reflexionar, analizar, inferir, predecir, y evaluar</a:t>
            </a:r>
            <a:endParaRPr lang="es-CL" sz="1600" b="0" dirty="0">
              <a:solidFill>
                <a:srgbClr val="005DE4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sz="1200" b="0" dirty="0">
              <a:solidFill>
                <a:srgbClr val="005DE4"/>
              </a:solidFill>
            </a:endParaRPr>
          </a:p>
          <a:p>
            <a:pPr marL="171450" indent="-171450">
              <a:buFontTx/>
              <a:buChar char="-"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E5AE2-BBB8-49C4-B19A-6E981A91DAB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537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23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5491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esta lámina se debe indicar el objetivo de la dupla técnica (profesora y UTP). </a:t>
            </a:r>
          </a:p>
          <a:p>
            <a:r>
              <a:rPr lang="es-ES" dirty="0"/>
              <a:t>Se debe indicar lo que se espera de esa dupla y en especial del UTP (relevar que es necesario hagan un trabajo dentro de la sala de clases)</a:t>
            </a:r>
          </a:p>
          <a:p>
            <a:r>
              <a:rPr lang="es-ES" dirty="0"/>
              <a:t>Terminar diciendo que desde el ministerio de educación apoyaremos y facilitaremos este trabajo. Decir que precisamente por eso es que se está realizando esta clase pública que tiene foco especial en los jefes UTP.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25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4127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¿Qué es una clase pública o </a:t>
            </a:r>
            <a:r>
              <a:rPr lang="es-CL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lesson</a:t>
            </a:r>
            <a:r>
              <a:rPr lang="es-CL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CL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CL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método japonés de observación y retroalimentación de clases, en el que un docente hace una clase frente a un auditorio de otros profesores que observan y entregan sus comentarios sobre lo que funcionó y aquello que requiere de mejoras. </a:t>
            </a: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 </a:t>
            </a:r>
            <a:r>
              <a:rPr lang="es-C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metodología de observación se utiliza hace más de 140 años en Japón</a:t>
            </a:r>
            <a:r>
              <a:rPr lang="es-CL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 se ha extendido exitosamente en los países de oriente como Corea del Sur, Singapur y Tailandia. Recientemente se está introduciendo en otros países, como Inglaterra. </a:t>
            </a: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 mejorado la efectividad de las prácticas docentes y la formación continua del profesorado.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26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7095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¿Cuál es su relevancia e importancia?</a:t>
            </a: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importancia de este sistema radica en que se concibe como una forma de mejoramiento escolar basado en el </a:t>
            </a:r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desarrollo profesional que se genera en la escuela</a:t>
            </a: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siendo una actividad científica para profesores que intentan erigir sus propias teorías para desarrollar y compartir buenas prácticas (</a:t>
            </a:r>
            <a:r>
              <a:rPr lang="es-C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Isoda</a:t>
            </a: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2014, p. 65).</a:t>
            </a: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proceso mediante el cual los profesores se empeñan en mejorar progresivamente sus métodos de enseñanza, trabajando con otros profesores para </a:t>
            </a:r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examinarse y criticarse mutuamente</a:t>
            </a: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técnicas de enseñanza. (</a:t>
            </a:r>
            <a:r>
              <a:rPr lang="es-C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Isoda</a:t>
            </a: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otros, 2007).</a:t>
            </a: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desarrollo profesional se basa en la experiencia colectiva: los profesores generan, acumulan y comparten conocimiento con sus pares (</a:t>
            </a:r>
            <a:r>
              <a:rPr lang="es-C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Isoda</a:t>
            </a: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otros, 2007). De esta manera, las clases públicas desarrollan una comunidad de aprendizaje (Vidal, 2015).</a:t>
            </a: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reconocer el valor de este método, es importante entender que como profesores no nos observan, en el sentido tradicional del ejercicio, sino que nuestros pares están allí para contribuir y también aprender de nuestra práctica docente, donde prima el respeto por el otro, en un marco de horizontalidad profesional, y donde el objetivo es comprender que el debate ayuda mucho en la práctica y beneficia a todos quienes forman parte de éste (Pilar Mery</a:t>
            </a:r>
            <a:b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Directora Programa de Formación Pedagógica de la UDD).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27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4975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Objetivos de Clase Pública Leo Primero realizadas por el ministerio de educación</a:t>
            </a: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Presentar frente a todos los profesores y equipos UTP una metodología efectiva de desarrollo profesional y de mejora de prácticas pedagógicas.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Modelar algunas prácticas y métodos presentes en el texto escolar Leo Primero para el logro de una lectura comprensiva.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Incentivar a que los profesores y equipos UTP repliquen clases públicas en sus propias comunidades y entornos cercanos (comuna).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necesariamente es presentar prácticas pedagógicas perfectas, sino que ir perfeccionando en el tiempo esas prácticas pedagógicas.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E5AE2-BBB8-49C4-B19A-6E981A91DAB8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1194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30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4984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31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1665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/>
              <a:t>Gran programa </a:t>
            </a:r>
          </a:p>
          <a:p>
            <a:r>
              <a:rPr lang="es-CL"/>
              <a:t>Se </a:t>
            </a:r>
            <a:r>
              <a:rPr lang="es-CL" err="1"/>
              <a:t>intensiona</a:t>
            </a:r>
            <a:r>
              <a:rPr lang="es-CL"/>
              <a:t> que salgan de 1° básico aprendiendo a leer comprensivamente.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32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6653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33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2251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360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862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52634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094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1"/>
            <a:ext cx="5181600" cy="435133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8801"/>
            <a:ext cx="5181600" cy="435133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6530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8" y="1681851"/>
            <a:ext cx="5156201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8" y="2507550"/>
            <a:ext cx="5156201" cy="36805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851"/>
            <a:ext cx="5181602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7550"/>
            <a:ext cx="5181602" cy="36805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034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6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442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9" y="457201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1" y="990601"/>
            <a:ext cx="6172201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9" y="2057400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951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9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1" y="990601"/>
            <a:ext cx="6172201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9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4470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335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0362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0363"/>
            <a:ext cx="7734300" cy="581183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4414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4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1117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Sailec"/>
                <a:cs typeface="Sailec"/>
              </a:defRPr>
            </a:lvl1pPr>
          </a:lstStyle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6985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767419"/>
            <a:ext cx="10780777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1" y="4204209"/>
            <a:ext cx="9226297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6906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7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1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53861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7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7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10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10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78389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2905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0173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5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1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7864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8"/>
            <a:ext cx="10780777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0995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0424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76"/>
            <a:ext cx="7734300" cy="540067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2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2" y="6554697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481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D8512-0048-B940-AD63-89ED79177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A5B5EE-2DB1-694B-A298-482148A56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1AFE35-6A62-8349-B1EE-8C58E6AB0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8447AC-DF32-6A48-8602-4A12D9C72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720201-B869-1346-8AC1-8DB063795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2312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6FC28-8FA9-364D-BDEE-F7D11130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CB0CC0-3266-0346-869B-3F1C83DE4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52796F-41AB-064C-8306-659A0AB63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C31920-4507-314F-B069-51720B11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34ABB5-7130-4D42-B254-D74575872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8188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F98E4-4792-454F-BC13-8DA3DEEF5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0A50E4-D149-5D4D-9712-795937802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38A257-CA44-A84B-964E-A78E9C9C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695DEE-1A34-C349-B226-B9D770942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A8364C-65C1-AB4D-800F-57C619ED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1481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47700-E5C3-E14F-8E52-F2DFE9312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ACF153-40E5-4149-B06D-B3E0969E6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AF5797-ADF4-3540-A65A-9C0E85ABB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564DCE-19A9-1F4F-87A2-6050B0AAA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E93B20-54AE-064B-A0E8-8B6CFDCEE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B11DAF-41D6-494D-BC42-5F4B15B3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9927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36F87-3083-BB4E-93C3-85D4BBE99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1C79E4-C76F-1B48-A09B-4007064D8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E94A86-FA42-6C41-AD5D-CD22FF6F8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A3D6FE-6472-3D49-9E10-960AC692C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25C4D0-48CD-4949-A2ED-D3F901D3AC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B423048-205F-554C-AAA5-AC3D3F919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5E55074-66DA-7E47-A38F-E8FF4513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2A9F86-6D37-3541-ACC2-B84A3E73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5363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4FCE7-974F-3A44-BE0C-453CD9DC2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E8CE90-74C2-5C44-B610-8415B6A99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620D6A-5940-E949-9D3B-A1C49633E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2AA6A7-01DA-A147-A80D-010B10EB0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02018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731553-06ED-2648-9D48-ED3FFFAF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624FC54-9251-0348-881A-DA8823F40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04591C-B922-5546-8834-B2EEA03D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00717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A7F10-002B-3F44-B9A4-2FFE90D1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97FC1-F259-9249-9045-ABE494B56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E10946-9B5D-C642-930F-A798A9655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510C8E-B1B0-B848-9EF0-59410023F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CBF1D5-C87B-9946-912E-C3CCE2640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F0BFB7-1673-A04E-8E0C-5BF705EB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1536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42EB7-0478-6649-A7E0-9CEE34C5A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42B00F-9906-7245-BEF9-E4F0F4E28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2CF1E6E-73DD-8D47-BCFF-39912C3DB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DA9AA5-1113-E14E-89F3-95039424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2C09EE-8661-0449-B050-2A5C8733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773652-6B99-B044-B936-294C3FAC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5618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5E6DB-B949-F34C-B128-437E6F91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EC6C0C-577B-B24F-9D00-171EFE9C8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EE9D79-0421-0E4C-8EE4-40A9BF7E9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C07E3F-D988-3243-90E6-11AC94D72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93D365-8531-194E-9BAA-5C40E344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07864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79BAAF-9E92-9547-9E89-1B9DB312B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EBBA6F-F1E6-DA4F-9DDA-69692DBC2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1A38B4-B1CC-9440-9B40-5B2805D1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F78B12-E6B7-8F49-824C-1748205E2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F7F353-0CC2-1042-A50D-F47FD8C7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5904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819774" y="87"/>
            <a:ext cx="6372225" cy="6858000"/>
          </a:xfrm>
          <a:custGeom>
            <a:avLst/>
            <a:gdLst/>
            <a:ahLst/>
            <a:cxnLst/>
            <a:rect l="l" t="t" r="r" b="b"/>
            <a:pathLst>
              <a:path w="6372225" h="6858000">
                <a:moveTo>
                  <a:pt x="0" y="6857910"/>
                </a:moveTo>
                <a:lnTo>
                  <a:pt x="6372091" y="6857910"/>
                </a:lnTo>
                <a:lnTo>
                  <a:pt x="6372090" y="0"/>
                </a:lnTo>
                <a:lnTo>
                  <a:pt x="0" y="0"/>
                </a:lnTo>
                <a:lnTo>
                  <a:pt x="0" y="685791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819774" y="678939"/>
            <a:ext cx="2761615" cy="1485900"/>
          </a:xfrm>
          <a:custGeom>
            <a:avLst/>
            <a:gdLst/>
            <a:ahLst/>
            <a:cxnLst/>
            <a:rect l="l" t="t" r="r" b="b"/>
            <a:pathLst>
              <a:path w="2761615" h="1485900">
                <a:moveTo>
                  <a:pt x="0" y="0"/>
                </a:moveTo>
                <a:lnTo>
                  <a:pt x="0" y="288322"/>
                </a:lnTo>
                <a:lnTo>
                  <a:pt x="2575560" y="1473457"/>
                </a:lnTo>
                <a:lnTo>
                  <a:pt x="2626176" y="1485355"/>
                </a:lnTo>
                <a:lnTo>
                  <a:pt x="2675678" y="1477224"/>
                </a:lnTo>
                <a:lnTo>
                  <a:pt x="2718494" y="1451134"/>
                </a:lnTo>
                <a:lnTo>
                  <a:pt x="2749053" y="1409155"/>
                </a:lnTo>
                <a:lnTo>
                  <a:pt x="2761044" y="1358472"/>
                </a:lnTo>
                <a:lnTo>
                  <a:pt x="2752959" y="1308886"/>
                </a:lnTo>
                <a:lnTo>
                  <a:pt x="2726866" y="1265959"/>
                </a:lnTo>
                <a:lnTo>
                  <a:pt x="2684832" y="1235250"/>
                </a:lnTo>
                <a:lnTo>
                  <a:pt x="0" y="0"/>
                </a:lnTo>
                <a:close/>
              </a:path>
            </a:pathLst>
          </a:custGeom>
          <a:solidFill>
            <a:srgbClr val="AC9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819774" y="1903441"/>
            <a:ext cx="2760345" cy="608965"/>
          </a:xfrm>
          <a:custGeom>
            <a:avLst/>
            <a:gdLst/>
            <a:ahLst/>
            <a:cxnLst/>
            <a:rect l="l" t="t" r="r" b="b"/>
            <a:pathLst>
              <a:path w="2760345" h="608964">
                <a:moveTo>
                  <a:pt x="2613134" y="0"/>
                </a:moveTo>
                <a:lnTo>
                  <a:pt x="0" y="344272"/>
                </a:lnTo>
                <a:lnTo>
                  <a:pt x="0" y="608669"/>
                </a:lnTo>
                <a:lnTo>
                  <a:pt x="2647257" y="259897"/>
                </a:lnTo>
                <a:lnTo>
                  <a:pt x="2696439" y="242942"/>
                </a:lnTo>
                <a:lnTo>
                  <a:pt x="2734028" y="209630"/>
                </a:lnTo>
                <a:lnTo>
                  <a:pt x="2756413" y="164694"/>
                </a:lnTo>
                <a:lnTo>
                  <a:pt x="2759980" y="112865"/>
                </a:lnTo>
                <a:lnTo>
                  <a:pt x="2743155" y="63621"/>
                </a:lnTo>
                <a:lnTo>
                  <a:pt x="2709921" y="25984"/>
                </a:lnTo>
                <a:lnTo>
                  <a:pt x="2665005" y="3572"/>
                </a:lnTo>
                <a:lnTo>
                  <a:pt x="2613134" y="0"/>
                </a:lnTo>
                <a:close/>
              </a:path>
            </a:pathLst>
          </a:custGeom>
          <a:solidFill>
            <a:srgbClr val="3DC5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819774" y="2283137"/>
            <a:ext cx="6372225" cy="955040"/>
          </a:xfrm>
          <a:custGeom>
            <a:avLst/>
            <a:gdLst/>
            <a:ahLst/>
            <a:cxnLst/>
            <a:rect l="l" t="t" r="r" b="b"/>
            <a:pathLst>
              <a:path w="6372225" h="955039">
                <a:moveTo>
                  <a:pt x="0" y="0"/>
                </a:moveTo>
                <a:lnTo>
                  <a:pt x="0" y="263530"/>
                </a:lnTo>
                <a:lnTo>
                  <a:pt x="6372090" y="954705"/>
                </a:lnTo>
                <a:lnTo>
                  <a:pt x="6372090" y="691175"/>
                </a:lnTo>
                <a:lnTo>
                  <a:pt x="0" y="0"/>
                </a:lnTo>
                <a:close/>
              </a:path>
            </a:pathLst>
          </a:custGeom>
          <a:solidFill>
            <a:srgbClr val="A9EB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350659" y="2994150"/>
            <a:ext cx="5841365" cy="3863975"/>
          </a:xfrm>
          <a:custGeom>
            <a:avLst/>
            <a:gdLst/>
            <a:ahLst/>
            <a:cxnLst/>
            <a:rect l="l" t="t" r="r" b="b"/>
            <a:pathLst>
              <a:path w="5841365" h="3863975">
                <a:moveTo>
                  <a:pt x="5841205" y="0"/>
                </a:moveTo>
                <a:lnTo>
                  <a:pt x="59413" y="3642800"/>
                </a:lnTo>
                <a:lnTo>
                  <a:pt x="21797" y="3678699"/>
                </a:lnTo>
                <a:lnTo>
                  <a:pt x="1554" y="3724661"/>
                </a:lnTo>
                <a:lnTo>
                  <a:pt x="0" y="3774871"/>
                </a:lnTo>
                <a:lnTo>
                  <a:pt x="18446" y="3823517"/>
                </a:lnTo>
                <a:lnTo>
                  <a:pt x="54304" y="3861183"/>
                </a:lnTo>
                <a:lnTo>
                  <a:pt x="60335" y="3863847"/>
                </a:lnTo>
                <a:lnTo>
                  <a:pt x="200035" y="3863847"/>
                </a:lnTo>
                <a:lnTo>
                  <a:pt x="5841205" y="305220"/>
                </a:lnTo>
                <a:lnTo>
                  <a:pt x="5841205" y="0"/>
                </a:lnTo>
                <a:close/>
              </a:path>
            </a:pathLst>
          </a:custGeom>
          <a:solidFill>
            <a:srgbClr val="3DC5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350433" y="614958"/>
            <a:ext cx="3946525" cy="6243320"/>
          </a:xfrm>
          <a:custGeom>
            <a:avLst/>
            <a:gdLst/>
            <a:ahLst/>
            <a:cxnLst/>
            <a:rect l="l" t="t" r="r" b="b"/>
            <a:pathLst>
              <a:path w="3946525" h="6243320">
                <a:moveTo>
                  <a:pt x="3836413" y="0"/>
                </a:moveTo>
                <a:lnTo>
                  <a:pt x="3786279" y="2120"/>
                </a:lnTo>
                <a:lnTo>
                  <a:pt x="3740638" y="22919"/>
                </a:lnTo>
                <a:lnTo>
                  <a:pt x="3705260" y="60976"/>
                </a:lnTo>
                <a:lnTo>
                  <a:pt x="17925" y="6064214"/>
                </a:lnTo>
                <a:lnTo>
                  <a:pt x="0" y="6113055"/>
                </a:lnTo>
                <a:lnTo>
                  <a:pt x="2097" y="6163246"/>
                </a:lnTo>
                <a:lnTo>
                  <a:pt x="22839" y="6208987"/>
                </a:lnTo>
                <a:lnTo>
                  <a:pt x="59306" y="6243038"/>
                </a:lnTo>
                <a:lnTo>
                  <a:pt x="197779" y="6243038"/>
                </a:lnTo>
                <a:lnTo>
                  <a:pt x="205432" y="6239559"/>
                </a:lnTo>
                <a:lnTo>
                  <a:pt x="240878" y="6201507"/>
                </a:lnTo>
                <a:lnTo>
                  <a:pt x="3928021" y="198219"/>
                </a:lnTo>
                <a:lnTo>
                  <a:pt x="3946008" y="149407"/>
                </a:lnTo>
                <a:lnTo>
                  <a:pt x="3943957" y="99246"/>
                </a:lnTo>
                <a:lnTo>
                  <a:pt x="3923249" y="53511"/>
                </a:lnTo>
                <a:lnTo>
                  <a:pt x="3885271" y="17980"/>
                </a:lnTo>
                <a:lnTo>
                  <a:pt x="3836413" y="0"/>
                </a:lnTo>
                <a:close/>
              </a:path>
            </a:pathLst>
          </a:custGeom>
          <a:solidFill>
            <a:srgbClr val="FB53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037209" y="614619"/>
            <a:ext cx="1958975" cy="6243955"/>
          </a:xfrm>
          <a:custGeom>
            <a:avLst/>
            <a:gdLst/>
            <a:ahLst/>
            <a:cxnLst/>
            <a:rect l="l" t="t" r="r" b="b"/>
            <a:pathLst>
              <a:path w="1958975" h="6243955">
                <a:moveTo>
                  <a:pt x="146771" y="0"/>
                </a:moveTo>
                <a:lnTo>
                  <a:pt x="94974" y="3730"/>
                </a:lnTo>
                <a:lnTo>
                  <a:pt x="48555" y="27223"/>
                </a:lnTo>
                <a:lnTo>
                  <a:pt x="15920" y="65418"/>
                </a:lnTo>
                <a:lnTo>
                  <a:pt x="0" y="113078"/>
                </a:lnTo>
                <a:lnTo>
                  <a:pt x="3723" y="164967"/>
                </a:lnTo>
                <a:lnTo>
                  <a:pt x="1687154" y="6243377"/>
                </a:lnTo>
                <a:lnTo>
                  <a:pt x="1958837" y="6243377"/>
                </a:lnTo>
                <a:lnTo>
                  <a:pt x="256007" y="94906"/>
                </a:lnTo>
                <a:lnTo>
                  <a:pt x="232463" y="48538"/>
                </a:lnTo>
                <a:lnTo>
                  <a:pt x="194326" y="15919"/>
                </a:lnTo>
                <a:lnTo>
                  <a:pt x="146771" y="0"/>
                </a:lnTo>
                <a:close/>
              </a:path>
            </a:pathLst>
          </a:custGeom>
          <a:solidFill>
            <a:srgbClr val="F80A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819774" y="4340084"/>
            <a:ext cx="4119879" cy="2518410"/>
          </a:xfrm>
          <a:custGeom>
            <a:avLst/>
            <a:gdLst/>
            <a:ahLst/>
            <a:cxnLst/>
            <a:rect l="l" t="t" r="r" b="b"/>
            <a:pathLst>
              <a:path w="4119879" h="2518409">
                <a:moveTo>
                  <a:pt x="0" y="0"/>
                </a:moveTo>
                <a:lnTo>
                  <a:pt x="0" y="307128"/>
                </a:lnTo>
                <a:lnTo>
                  <a:pt x="3617456" y="2517913"/>
                </a:lnTo>
                <a:lnTo>
                  <a:pt x="4119867" y="2517913"/>
                </a:lnTo>
                <a:lnTo>
                  <a:pt x="0" y="0"/>
                </a:lnTo>
                <a:close/>
              </a:path>
            </a:pathLst>
          </a:custGeom>
          <a:solidFill>
            <a:srgbClr val="FFC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819774" y="2960695"/>
            <a:ext cx="917575" cy="636905"/>
          </a:xfrm>
          <a:custGeom>
            <a:avLst/>
            <a:gdLst/>
            <a:ahLst/>
            <a:cxnLst/>
            <a:rect l="l" t="t" r="r" b="b"/>
            <a:pathLst>
              <a:path w="917575" h="636904">
                <a:moveTo>
                  <a:pt x="782635" y="0"/>
                </a:moveTo>
                <a:lnTo>
                  <a:pt x="732045" y="11894"/>
                </a:lnTo>
                <a:lnTo>
                  <a:pt x="0" y="348165"/>
                </a:lnTo>
                <a:lnTo>
                  <a:pt x="0" y="636505"/>
                </a:lnTo>
                <a:lnTo>
                  <a:pt x="841183" y="250101"/>
                </a:lnTo>
                <a:lnTo>
                  <a:pt x="883188" y="219504"/>
                </a:lnTo>
                <a:lnTo>
                  <a:pt x="909301" y="176633"/>
                </a:lnTo>
                <a:lnTo>
                  <a:pt x="917449" y="127069"/>
                </a:lnTo>
                <a:lnTo>
                  <a:pt x="905558" y="76389"/>
                </a:lnTo>
                <a:lnTo>
                  <a:pt x="874971" y="34298"/>
                </a:lnTo>
                <a:lnTo>
                  <a:pt x="832137" y="8151"/>
                </a:lnTo>
                <a:lnTo>
                  <a:pt x="782635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6011369" y="2961649"/>
            <a:ext cx="725170" cy="3896360"/>
          </a:xfrm>
          <a:custGeom>
            <a:avLst/>
            <a:gdLst/>
            <a:ahLst/>
            <a:cxnLst/>
            <a:rect l="l" t="t" r="r" b="b"/>
            <a:pathLst>
              <a:path w="725170" h="3896359">
                <a:moveTo>
                  <a:pt x="611017" y="0"/>
                </a:moveTo>
                <a:lnTo>
                  <a:pt x="559201" y="3994"/>
                </a:lnTo>
                <a:lnTo>
                  <a:pt x="514486" y="26776"/>
                </a:lnTo>
                <a:lnTo>
                  <a:pt x="481564" y="64674"/>
                </a:lnTo>
                <a:lnTo>
                  <a:pt x="465129" y="114016"/>
                </a:lnTo>
                <a:lnTo>
                  <a:pt x="0" y="3896348"/>
                </a:lnTo>
                <a:lnTo>
                  <a:pt x="263699" y="3896348"/>
                </a:lnTo>
                <a:lnTo>
                  <a:pt x="724909" y="146072"/>
                </a:lnTo>
                <a:lnTo>
                  <a:pt x="720919" y="94204"/>
                </a:lnTo>
                <a:lnTo>
                  <a:pt x="698164" y="49426"/>
                </a:lnTo>
                <a:lnTo>
                  <a:pt x="660308" y="16453"/>
                </a:lnTo>
                <a:lnTo>
                  <a:pt x="611017" y="0"/>
                </a:lnTo>
                <a:close/>
              </a:path>
            </a:pathLst>
          </a:custGeom>
          <a:solidFill>
            <a:srgbClr val="7DDD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760547" y="3365315"/>
            <a:ext cx="329565" cy="3493135"/>
          </a:xfrm>
          <a:custGeom>
            <a:avLst/>
            <a:gdLst/>
            <a:ahLst/>
            <a:cxnLst/>
            <a:rect l="l" t="t" r="r" b="b"/>
            <a:pathLst>
              <a:path w="329565" h="3493134">
                <a:moveTo>
                  <a:pt x="201276" y="0"/>
                </a:moveTo>
                <a:lnTo>
                  <a:pt x="150123" y="9321"/>
                </a:lnTo>
                <a:lnTo>
                  <a:pt x="107939" y="36566"/>
                </a:lnTo>
                <a:lnTo>
                  <a:pt x="79019" y="77630"/>
                </a:lnTo>
                <a:lnTo>
                  <a:pt x="67657" y="128413"/>
                </a:lnTo>
                <a:lnTo>
                  <a:pt x="0" y="3492682"/>
                </a:lnTo>
                <a:lnTo>
                  <a:pt x="261783" y="3492682"/>
                </a:lnTo>
                <a:lnTo>
                  <a:pt x="329335" y="133595"/>
                </a:lnTo>
                <a:lnTo>
                  <a:pt x="320109" y="82408"/>
                </a:lnTo>
                <a:lnTo>
                  <a:pt x="292911" y="40237"/>
                </a:lnTo>
                <a:lnTo>
                  <a:pt x="251910" y="11345"/>
                </a:lnTo>
                <a:lnTo>
                  <a:pt x="201276" y="0"/>
                </a:lnTo>
                <a:close/>
              </a:path>
            </a:pathLst>
          </a:custGeom>
          <a:solidFill>
            <a:srgbClr val="A9EB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828279" y="3365387"/>
            <a:ext cx="3363595" cy="1790064"/>
          </a:xfrm>
          <a:custGeom>
            <a:avLst/>
            <a:gdLst/>
            <a:ahLst/>
            <a:cxnLst/>
            <a:rect l="l" t="t" r="r" b="b"/>
            <a:pathLst>
              <a:path w="3363595" h="1790064">
                <a:moveTo>
                  <a:pt x="135718" y="0"/>
                </a:moveTo>
                <a:lnTo>
                  <a:pt x="86144" y="7797"/>
                </a:lnTo>
                <a:lnTo>
                  <a:pt x="43112" y="33590"/>
                </a:lnTo>
                <a:lnTo>
                  <a:pt x="12194" y="75363"/>
                </a:lnTo>
                <a:lnTo>
                  <a:pt x="0" y="125971"/>
                </a:lnTo>
                <a:lnTo>
                  <a:pt x="7808" y="175608"/>
                </a:lnTo>
                <a:lnTo>
                  <a:pt x="33626" y="218694"/>
                </a:lnTo>
                <a:lnTo>
                  <a:pt x="75456" y="249652"/>
                </a:lnTo>
                <a:lnTo>
                  <a:pt x="3363585" y="1789595"/>
                </a:lnTo>
                <a:lnTo>
                  <a:pt x="3363585" y="1500236"/>
                </a:lnTo>
                <a:lnTo>
                  <a:pt x="186262" y="12212"/>
                </a:lnTo>
                <a:lnTo>
                  <a:pt x="135718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7111744" y="1677335"/>
            <a:ext cx="5080635" cy="1814195"/>
          </a:xfrm>
          <a:custGeom>
            <a:avLst/>
            <a:gdLst/>
            <a:ahLst/>
            <a:cxnLst/>
            <a:rect l="l" t="t" r="r" b="b"/>
            <a:pathLst>
              <a:path w="5080634" h="1814195">
                <a:moveTo>
                  <a:pt x="5080119" y="0"/>
                </a:moveTo>
                <a:lnTo>
                  <a:pt x="91297" y="1558606"/>
                </a:lnTo>
                <a:lnTo>
                  <a:pt x="45734" y="1583602"/>
                </a:lnTo>
                <a:lnTo>
                  <a:pt x="14380" y="1622813"/>
                </a:lnTo>
                <a:lnTo>
                  <a:pt x="0" y="1670950"/>
                </a:lnTo>
                <a:lnTo>
                  <a:pt x="5356" y="1722722"/>
                </a:lnTo>
                <a:lnTo>
                  <a:pt x="30343" y="1768333"/>
                </a:lnTo>
                <a:lnTo>
                  <a:pt x="69500" y="1799693"/>
                </a:lnTo>
                <a:lnTo>
                  <a:pt x="117557" y="1814065"/>
                </a:lnTo>
                <a:lnTo>
                  <a:pt x="169245" y="1808714"/>
                </a:lnTo>
                <a:lnTo>
                  <a:pt x="5080119" y="274483"/>
                </a:lnTo>
                <a:lnTo>
                  <a:pt x="5080119" y="0"/>
                </a:lnTo>
                <a:close/>
              </a:path>
            </a:pathLst>
          </a:custGeom>
          <a:solidFill>
            <a:srgbClr val="FFC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7111666" y="1730076"/>
            <a:ext cx="3059430" cy="1761489"/>
          </a:xfrm>
          <a:custGeom>
            <a:avLst/>
            <a:gdLst/>
            <a:ahLst/>
            <a:cxnLst/>
            <a:rect l="l" t="t" r="r" b="b"/>
            <a:pathLst>
              <a:path w="3059429" h="1761489">
                <a:moveTo>
                  <a:pt x="2916882" y="0"/>
                </a:moveTo>
                <a:lnTo>
                  <a:pt x="2867153" y="15007"/>
                </a:lnTo>
                <a:lnTo>
                  <a:pt x="68582" y="1515463"/>
                </a:lnTo>
                <a:lnTo>
                  <a:pt x="28525" y="1548601"/>
                </a:lnTo>
                <a:lnTo>
                  <a:pt x="5089" y="1592986"/>
                </a:lnTo>
                <a:lnTo>
                  <a:pt x="0" y="1642950"/>
                </a:lnTo>
                <a:lnTo>
                  <a:pt x="14981" y="1692823"/>
                </a:lnTo>
                <a:lnTo>
                  <a:pt x="48096" y="1732880"/>
                </a:lnTo>
                <a:lnTo>
                  <a:pt x="92457" y="1756310"/>
                </a:lnTo>
                <a:lnTo>
                  <a:pt x="142363" y="1761384"/>
                </a:lnTo>
                <a:lnTo>
                  <a:pt x="192117" y="1746376"/>
                </a:lnTo>
                <a:lnTo>
                  <a:pt x="2990611" y="245921"/>
                </a:lnTo>
                <a:lnTo>
                  <a:pt x="3030647" y="212783"/>
                </a:lnTo>
                <a:lnTo>
                  <a:pt x="3054113" y="168398"/>
                </a:lnTo>
                <a:lnTo>
                  <a:pt x="3059247" y="118434"/>
                </a:lnTo>
                <a:lnTo>
                  <a:pt x="3044288" y="68561"/>
                </a:lnTo>
                <a:lnTo>
                  <a:pt x="3011165" y="28504"/>
                </a:lnTo>
                <a:lnTo>
                  <a:pt x="2966791" y="5074"/>
                </a:lnTo>
                <a:lnTo>
                  <a:pt x="2916882" y="0"/>
                </a:lnTo>
                <a:close/>
              </a:path>
            </a:pathLst>
          </a:custGeom>
          <a:solidFill>
            <a:srgbClr val="D30E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9909805" y="1729536"/>
            <a:ext cx="410209" cy="4514215"/>
          </a:xfrm>
          <a:custGeom>
            <a:avLst/>
            <a:gdLst/>
            <a:ahLst/>
            <a:cxnLst/>
            <a:rect l="l" t="t" r="r" b="b"/>
            <a:pathLst>
              <a:path w="410209" h="4514215">
                <a:moveTo>
                  <a:pt x="126142" y="0"/>
                </a:moveTo>
                <a:lnTo>
                  <a:pt x="75591" y="12050"/>
                </a:lnTo>
                <a:lnTo>
                  <a:pt x="35034" y="41556"/>
                </a:lnTo>
                <a:lnTo>
                  <a:pt x="8494" y="84163"/>
                </a:lnTo>
                <a:lnTo>
                  <a:pt x="0" y="135515"/>
                </a:lnTo>
                <a:lnTo>
                  <a:pt x="147996" y="4387811"/>
                </a:lnTo>
                <a:lnTo>
                  <a:pt x="160059" y="4438427"/>
                </a:lnTo>
                <a:lnTo>
                  <a:pt x="189572" y="4479075"/>
                </a:lnTo>
                <a:lnTo>
                  <a:pt x="232134" y="4505690"/>
                </a:lnTo>
                <a:lnTo>
                  <a:pt x="283340" y="4514208"/>
                </a:lnTo>
                <a:lnTo>
                  <a:pt x="333921" y="4502144"/>
                </a:lnTo>
                <a:lnTo>
                  <a:pt x="374544" y="4472630"/>
                </a:lnTo>
                <a:lnTo>
                  <a:pt x="401149" y="4430026"/>
                </a:lnTo>
                <a:lnTo>
                  <a:pt x="409674" y="4378693"/>
                </a:lnTo>
                <a:lnTo>
                  <a:pt x="261485" y="126493"/>
                </a:lnTo>
                <a:lnTo>
                  <a:pt x="249450" y="75849"/>
                </a:lnTo>
                <a:lnTo>
                  <a:pt x="219981" y="35174"/>
                </a:lnTo>
                <a:lnTo>
                  <a:pt x="177429" y="8535"/>
                </a:lnTo>
                <a:lnTo>
                  <a:pt x="126142" y="0"/>
                </a:lnTo>
                <a:close/>
              </a:path>
            </a:pathLst>
          </a:custGeom>
          <a:solidFill>
            <a:srgbClr val="AC9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819774" y="5041258"/>
            <a:ext cx="4497705" cy="1200785"/>
          </a:xfrm>
          <a:custGeom>
            <a:avLst/>
            <a:gdLst/>
            <a:ahLst/>
            <a:cxnLst/>
            <a:rect l="l" t="t" r="r" b="b"/>
            <a:pathLst>
              <a:path w="4497705" h="1200785">
                <a:moveTo>
                  <a:pt x="0" y="0"/>
                </a:moveTo>
                <a:lnTo>
                  <a:pt x="0" y="268020"/>
                </a:lnTo>
                <a:lnTo>
                  <a:pt x="4341549" y="1199664"/>
                </a:lnTo>
                <a:lnTo>
                  <a:pt x="4393444" y="1200283"/>
                </a:lnTo>
                <a:lnTo>
                  <a:pt x="4439965" y="1181552"/>
                </a:lnTo>
                <a:lnTo>
                  <a:pt x="4476099" y="1146707"/>
                </a:lnTo>
                <a:lnTo>
                  <a:pt x="4496830" y="1098988"/>
                </a:lnTo>
                <a:lnTo>
                  <a:pt x="4497444" y="1046952"/>
                </a:lnTo>
                <a:lnTo>
                  <a:pt x="4478738" y="1000339"/>
                </a:lnTo>
                <a:lnTo>
                  <a:pt x="4443964" y="964151"/>
                </a:lnTo>
                <a:lnTo>
                  <a:pt x="4396376" y="943395"/>
                </a:lnTo>
                <a:lnTo>
                  <a:pt x="0" y="0"/>
                </a:lnTo>
                <a:close/>
              </a:path>
            </a:pathLst>
          </a:custGeom>
          <a:solidFill>
            <a:srgbClr val="D30E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19774" y="2923517"/>
            <a:ext cx="3884295" cy="2185670"/>
          </a:xfrm>
          <a:custGeom>
            <a:avLst/>
            <a:gdLst/>
            <a:ahLst/>
            <a:cxnLst/>
            <a:rect l="l" t="t" r="r" b="b"/>
            <a:pathLst>
              <a:path w="3884295" h="2185670">
                <a:moveTo>
                  <a:pt x="3744222" y="0"/>
                </a:moveTo>
                <a:lnTo>
                  <a:pt x="3694160" y="13946"/>
                </a:lnTo>
                <a:lnTo>
                  <a:pt x="0" y="1891677"/>
                </a:lnTo>
                <a:lnTo>
                  <a:pt x="0" y="2185588"/>
                </a:lnTo>
                <a:lnTo>
                  <a:pt x="3812633" y="247546"/>
                </a:lnTo>
                <a:lnTo>
                  <a:pt x="3853377" y="215347"/>
                </a:lnTo>
                <a:lnTo>
                  <a:pt x="3877765" y="171487"/>
                </a:lnTo>
                <a:lnTo>
                  <a:pt x="3883966" y="121652"/>
                </a:lnTo>
                <a:lnTo>
                  <a:pt x="3870145" y="71530"/>
                </a:lnTo>
                <a:lnTo>
                  <a:pt x="3837876" y="30627"/>
                </a:lnTo>
                <a:lnTo>
                  <a:pt x="3794014" y="6172"/>
                </a:lnTo>
                <a:lnTo>
                  <a:pt x="3744222" y="0"/>
                </a:lnTo>
                <a:close/>
              </a:path>
            </a:pathLst>
          </a:custGeom>
          <a:solidFill>
            <a:srgbClr val="F885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8488907" y="420584"/>
            <a:ext cx="1215390" cy="2764790"/>
          </a:xfrm>
          <a:custGeom>
            <a:avLst/>
            <a:gdLst/>
            <a:ahLst/>
            <a:cxnLst/>
            <a:rect l="l" t="t" r="r" b="b"/>
            <a:pathLst>
              <a:path w="1215390" h="2764790">
                <a:moveTo>
                  <a:pt x="135382" y="0"/>
                </a:moveTo>
                <a:lnTo>
                  <a:pt x="84137" y="8505"/>
                </a:lnTo>
                <a:lnTo>
                  <a:pt x="40228" y="36362"/>
                </a:lnTo>
                <a:lnTo>
                  <a:pt x="11361" y="77462"/>
                </a:lnTo>
                <a:lnTo>
                  <a:pt x="0" y="126409"/>
                </a:lnTo>
                <a:lnTo>
                  <a:pt x="8605" y="177803"/>
                </a:lnTo>
                <a:lnTo>
                  <a:pt x="961956" y="2680418"/>
                </a:lnTo>
                <a:lnTo>
                  <a:pt x="989693" y="2724383"/>
                </a:lnTo>
                <a:lnTo>
                  <a:pt x="1030730" y="2753287"/>
                </a:lnTo>
                <a:lnTo>
                  <a:pt x="1079603" y="2764663"/>
                </a:lnTo>
                <a:lnTo>
                  <a:pt x="1130848" y="2756046"/>
                </a:lnTo>
                <a:lnTo>
                  <a:pt x="1174761" y="2728300"/>
                </a:lnTo>
                <a:lnTo>
                  <a:pt x="1203648" y="2687257"/>
                </a:lnTo>
                <a:lnTo>
                  <a:pt x="1215067" y="2638331"/>
                </a:lnTo>
                <a:lnTo>
                  <a:pt x="1206572" y="2586940"/>
                </a:lnTo>
                <a:lnTo>
                  <a:pt x="253029" y="84325"/>
                </a:lnTo>
                <a:lnTo>
                  <a:pt x="225292" y="40357"/>
                </a:lnTo>
                <a:lnTo>
                  <a:pt x="184255" y="11432"/>
                </a:lnTo>
                <a:lnTo>
                  <a:pt x="135382" y="0"/>
                </a:lnTo>
                <a:close/>
              </a:path>
            </a:pathLst>
          </a:custGeom>
          <a:solidFill>
            <a:srgbClr val="7DDD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489557" y="87"/>
            <a:ext cx="2407285" cy="681990"/>
          </a:xfrm>
          <a:custGeom>
            <a:avLst/>
            <a:gdLst/>
            <a:ahLst/>
            <a:cxnLst/>
            <a:rect l="l" t="t" r="r" b="b"/>
            <a:pathLst>
              <a:path w="2407284" h="681990">
                <a:moveTo>
                  <a:pt x="2407004" y="0"/>
                </a:moveTo>
                <a:lnTo>
                  <a:pt x="1501698" y="0"/>
                </a:lnTo>
                <a:lnTo>
                  <a:pt x="92306" y="426123"/>
                </a:lnTo>
                <a:lnTo>
                  <a:pt x="46512" y="450729"/>
                </a:lnTo>
                <a:lnTo>
                  <a:pt x="14809" y="489658"/>
                </a:lnTo>
                <a:lnTo>
                  <a:pt x="0" y="537657"/>
                </a:lnTo>
                <a:lnTo>
                  <a:pt x="4888" y="589471"/>
                </a:lnTo>
                <a:lnTo>
                  <a:pt x="29462" y="635322"/>
                </a:lnTo>
                <a:lnTo>
                  <a:pt x="68342" y="667066"/>
                </a:lnTo>
                <a:lnTo>
                  <a:pt x="116281" y="681894"/>
                </a:lnTo>
                <a:lnTo>
                  <a:pt x="168029" y="676999"/>
                </a:lnTo>
                <a:lnTo>
                  <a:pt x="2407004" y="0"/>
                </a:lnTo>
                <a:close/>
              </a:path>
            </a:pathLst>
          </a:custGeom>
          <a:solidFill>
            <a:srgbClr val="3DC5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0866725" y="87"/>
            <a:ext cx="722630" cy="2855595"/>
          </a:xfrm>
          <a:custGeom>
            <a:avLst/>
            <a:gdLst/>
            <a:ahLst/>
            <a:cxnLst/>
            <a:rect l="l" t="t" r="r" b="b"/>
            <a:pathLst>
              <a:path w="722629" h="2855595">
                <a:moveTo>
                  <a:pt x="265428" y="0"/>
                </a:moveTo>
                <a:lnTo>
                  <a:pt x="0" y="0"/>
                </a:lnTo>
                <a:lnTo>
                  <a:pt x="464191" y="2747732"/>
                </a:lnTo>
                <a:lnTo>
                  <a:pt x="482832" y="2796322"/>
                </a:lnTo>
                <a:lnTo>
                  <a:pt x="517413" y="2832693"/>
                </a:lnTo>
                <a:lnTo>
                  <a:pt x="563102" y="2853408"/>
                </a:lnTo>
                <a:lnTo>
                  <a:pt x="615063" y="2855031"/>
                </a:lnTo>
                <a:lnTo>
                  <a:pt x="663511" y="2836367"/>
                </a:lnTo>
                <a:lnTo>
                  <a:pt x="699845" y="2801741"/>
                </a:lnTo>
                <a:lnTo>
                  <a:pt x="720579" y="2755995"/>
                </a:lnTo>
                <a:lnTo>
                  <a:pt x="722226" y="2703968"/>
                </a:lnTo>
                <a:lnTo>
                  <a:pt x="265428" y="0"/>
                </a:lnTo>
                <a:close/>
              </a:path>
            </a:pathLst>
          </a:custGeom>
          <a:solidFill>
            <a:srgbClr val="AC9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1329033" y="2272546"/>
            <a:ext cx="862965" cy="584835"/>
          </a:xfrm>
          <a:custGeom>
            <a:avLst/>
            <a:gdLst/>
            <a:ahLst/>
            <a:cxnLst/>
            <a:rect l="l" t="t" r="r" b="b"/>
            <a:pathLst>
              <a:path w="862965" h="584835">
                <a:moveTo>
                  <a:pt x="862832" y="0"/>
                </a:moveTo>
                <a:lnTo>
                  <a:pt x="79716" y="332847"/>
                </a:lnTo>
                <a:lnTo>
                  <a:pt x="36849" y="362227"/>
                </a:lnTo>
                <a:lnTo>
                  <a:pt x="9528" y="404348"/>
                </a:lnTo>
                <a:lnTo>
                  <a:pt x="0" y="453667"/>
                </a:lnTo>
                <a:lnTo>
                  <a:pt x="10510" y="504641"/>
                </a:lnTo>
                <a:lnTo>
                  <a:pt x="39853" y="547565"/>
                </a:lnTo>
                <a:lnTo>
                  <a:pt x="81921" y="574942"/>
                </a:lnTo>
                <a:lnTo>
                  <a:pt x="131177" y="584539"/>
                </a:lnTo>
                <a:lnTo>
                  <a:pt x="182087" y="574126"/>
                </a:lnTo>
                <a:lnTo>
                  <a:pt x="862832" y="284788"/>
                </a:lnTo>
                <a:lnTo>
                  <a:pt x="862832" y="0"/>
                </a:lnTo>
                <a:close/>
              </a:path>
            </a:pathLst>
          </a:custGeom>
          <a:solidFill>
            <a:srgbClr val="D30E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621209" y="499343"/>
            <a:ext cx="4570730" cy="810260"/>
          </a:xfrm>
          <a:custGeom>
            <a:avLst/>
            <a:gdLst/>
            <a:ahLst/>
            <a:cxnLst/>
            <a:rect l="l" t="t" r="r" b="b"/>
            <a:pathLst>
              <a:path w="4570730" h="810260">
                <a:moveTo>
                  <a:pt x="145906" y="0"/>
                </a:moveTo>
                <a:lnTo>
                  <a:pt x="94090" y="3994"/>
                </a:lnTo>
                <a:lnTo>
                  <a:pt x="49373" y="26776"/>
                </a:lnTo>
                <a:lnTo>
                  <a:pt x="16446" y="64674"/>
                </a:lnTo>
                <a:lnTo>
                  <a:pt x="0" y="114016"/>
                </a:lnTo>
                <a:lnTo>
                  <a:pt x="3979" y="165884"/>
                </a:lnTo>
                <a:lnTo>
                  <a:pt x="26728" y="210662"/>
                </a:lnTo>
                <a:lnTo>
                  <a:pt x="64581" y="243635"/>
                </a:lnTo>
                <a:lnTo>
                  <a:pt x="113872" y="260089"/>
                </a:lnTo>
                <a:lnTo>
                  <a:pt x="4570655" y="810114"/>
                </a:lnTo>
                <a:lnTo>
                  <a:pt x="4570655" y="546073"/>
                </a:lnTo>
                <a:lnTo>
                  <a:pt x="145906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5819774" y="498944"/>
            <a:ext cx="2061845" cy="1323340"/>
          </a:xfrm>
          <a:custGeom>
            <a:avLst/>
            <a:gdLst/>
            <a:ahLst/>
            <a:cxnLst/>
            <a:rect l="l" t="t" r="r" b="b"/>
            <a:pathLst>
              <a:path w="2061845" h="1323339">
                <a:moveTo>
                  <a:pt x="1918883" y="0"/>
                </a:moveTo>
                <a:lnTo>
                  <a:pt x="1869183" y="15178"/>
                </a:lnTo>
                <a:lnTo>
                  <a:pt x="0" y="1025147"/>
                </a:lnTo>
                <a:lnTo>
                  <a:pt x="0" y="1322848"/>
                </a:lnTo>
                <a:lnTo>
                  <a:pt x="1993542" y="245708"/>
                </a:lnTo>
                <a:lnTo>
                  <a:pt x="2033405" y="212432"/>
                </a:lnTo>
                <a:lnTo>
                  <a:pt x="2056661" y="167945"/>
                </a:lnTo>
                <a:lnTo>
                  <a:pt x="2061586" y="117951"/>
                </a:lnTo>
                <a:lnTo>
                  <a:pt x="2046453" y="68156"/>
                </a:lnTo>
                <a:lnTo>
                  <a:pt x="2013220" y="28162"/>
                </a:lnTo>
                <a:lnTo>
                  <a:pt x="1968796" y="4885"/>
                </a:lnTo>
                <a:lnTo>
                  <a:pt x="1918883" y="0"/>
                </a:lnTo>
                <a:close/>
              </a:path>
            </a:pathLst>
          </a:custGeom>
          <a:solidFill>
            <a:srgbClr val="7DDD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871768" y="3414454"/>
            <a:ext cx="174788" cy="163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9953177" y="1778867"/>
            <a:ext cx="174788" cy="163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519043" y="3010020"/>
            <a:ext cx="174888" cy="163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392600" y="6665992"/>
            <a:ext cx="173214" cy="163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9487351" y="2972398"/>
            <a:ext cx="173419" cy="1623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1372539" y="2645511"/>
            <a:ext cx="174811" cy="162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8362779" y="1951620"/>
            <a:ext cx="174608" cy="1637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0101356" y="6030990"/>
            <a:ext cx="174798" cy="16367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2157741" y="3046748"/>
            <a:ext cx="34290" cy="130175"/>
          </a:xfrm>
          <a:custGeom>
            <a:avLst/>
            <a:gdLst/>
            <a:ahLst/>
            <a:cxnLst/>
            <a:rect l="l" t="t" r="r" b="b"/>
            <a:pathLst>
              <a:path w="34290" h="130175">
                <a:moveTo>
                  <a:pt x="34123" y="0"/>
                </a:moveTo>
                <a:lnTo>
                  <a:pt x="5559" y="35635"/>
                </a:lnTo>
                <a:lnTo>
                  <a:pt x="0" y="59437"/>
                </a:lnTo>
                <a:lnTo>
                  <a:pt x="0" y="70954"/>
                </a:lnTo>
                <a:lnTo>
                  <a:pt x="13802" y="109535"/>
                </a:lnTo>
                <a:lnTo>
                  <a:pt x="34123" y="129704"/>
                </a:lnTo>
                <a:lnTo>
                  <a:pt x="341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7663811" y="547522"/>
            <a:ext cx="174811" cy="1637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8532421" y="471126"/>
            <a:ext cx="174625" cy="1623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7154681" y="3279131"/>
            <a:ext cx="174752" cy="1637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0079703" y="662882"/>
            <a:ext cx="174980" cy="1635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404040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211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8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8" y="1828801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388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6" r:id="rId2"/>
    <p:sldLayoutId id="2147484257" r:id="rId3"/>
    <p:sldLayoutId id="2147484258" r:id="rId4"/>
    <p:sldLayoutId id="2147484259" r:id="rId5"/>
    <p:sldLayoutId id="2147484260" r:id="rId6"/>
    <p:sldLayoutId id="2147484261" r:id="rId7"/>
    <p:sldLayoutId id="2147484262" r:id="rId8"/>
    <p:sldLayoutId id="2147484263" r:id="rId9"/>
    <p:sldLayoutId id="2147484264" r:id="rId10"/>
    <p:sldLayoutId id="21474842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5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1"/>
            <a:ext cx="1075372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5" y="5876413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1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Sailec"/>
                <a:cs typeface="Sailec"/>
              </a:defRPr>
            </a:lvl1pPr>
          </a:lstStyle>
          <a:p>
            <a:fld id="{3B2E6D32-43B1-4E9E-B554-B726FDDC90DE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261745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b="1" kern="1200" spc="-120" baseline="0">
          <a:solidFill>
            <a:schemeClr val="tx1">
              <a:lumMod val="75000"/>
              <a:lumOff val="25000"/>
            </a:schemeClr>
          </a:solidFill>
          <a:latin typeface="Sailec"/>
          <a:ea typeface="+mj-ea"/>
          <a:cs typeface="Sailec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b="1" kern="1200">
          <a:solidFill>
            <a:schemeClr val="accent1"/>
          </a:solidFill>
          <a:latin typeface="Sailec"/>
          <a:ea typeface="+mn-ea"/>
          <a:cs typeface="Sailec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b="1" kern="1200">
          <a:solidFill>
            <a:schemeClr val="tx1">
              <a:lumMod val="75000"/>
              <a:lumOff val="25000"/>
            </a:schemeClr>
          </a:solidFill>
          <a:latin typeface="Sailec"/>
          <a:ea typeface="+mn-ea"/>
          <a:cs typeface="Sailec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b="1" i="1" kern="1200">
          <a:solidFill>
            <a:schemeClr val="tx1">
              <a:lumMod val="65000"/>
              <a:lumOff val="35000"/>
            </a:schemeClr>
          </a:solidFill>
          <a:latin typeface="Sailec"/>
          <a:ea typeface="+mn-ea"/>
          <a:cs typeface="Sailec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b="1" kern="1200">
          <a:solidFill>
            <a:schemeClr val="tx1">
              <a:lumMod val="65000"/>
              <a:lumOff val="35000"/>
            </a:schemeClr>
          </a:solidFill>
          <a:latin typeface="Sailec"/>
          <a:ea typeface="+mn-ea"/>
          <a:cs typeface="Sailec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b="1" kern="1200">
          <a:solidFill>
            <a:schemeClr val="tx1">
              <a:lumMod val="65000"/>
              <a:lumOff val="35000"/>
            </a:schemeClr>
          </a:solidFill>
          <a:latin typeface="Sailec"/>
          <a:ea typeface="+mn-ea"/>
          <a:cs typeface="Sailec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6A86E5-CA03-0447-87E6-2B1F71CC3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5A408A-FC72-BC4C-A6EB-B967185D7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FD2EA7-8A20-A046-85C3-88971AC57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46C55-CF2A-4839-85C1-194E12D36B5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1C3A5-7AE9-944F-92D9-AAAEC46FE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BC6B72-992F-F648-BB06-607C415DA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6D32-43B1-4E9E-B554-B726FDDC90DE}" type="slidenum">
              <a:rPr lang="es-CL" smtClean="0"/>
              <a:t>‹Nº›</a:t>
            </a:fld>
            <a:endParaRPr lang="es-CL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274300" y="393700"/>
            <a:ext cx="2032000" cy="82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3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4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24.xml" Type="http://schemas.openxmlformats.org/officeDocument/2006/relationships/slideLayout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 ?><Relationships xmlns="http://schemas.openxmlformats.org/package/2006/relationships"><Relationship Id="rId3" Target="../media/image28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24.xml" Type="http://schemas.openxmlformats.org/officeDocument/2006/relationships/slideLayout"/><Relationship Id="rId5" Target="../media/image30.png" Type="http://schemas.openxmlformats.org/officeDocument/2006/relationships/image"/><Relationship Id="rId4" Target="../media/image29.png" Type="http://schemas.openxmlformats.org/officeDocument/2006/relationships/image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 ?><Relationships xmlns="http://schemas.openxmlformats.org/package/2006/relationships"><Relationship Id="rId3" Target="../media/image31.jpe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24.xml" Type="http://schemas.openxmlformats.org/officeDocument/2006/relationships/slideLayout"/><Relationship Id="rId5" Target="../media/image33.jpeg" Type="http://schemas.openxmlformats.org/officeDocument/2006/relationships/image"/><Relationship Id="rId4" Target="../media/image32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3" Target="../media/image34.jpeg" Type="http://schemas.openxmlformats.org/officeDocument/2006/relationships/image"/><Relationship Id="rId2" Target="../notesSlides/notesSlide6.xml" Type="http://schemas.openxmlformats.org/officeDocument/2006/relationships/notesSlide"/><Relationship Id="rId1" Target="../slideLayouts/slideLayout24.xml" Type="http://schemas.openxmlformats.org/officeDocument/2006/relationships/slideLayout"/><Relationship Id="rId5" Target="../media/image35.jpeg" Type="http://schemas.openxmlformats.org/officeDocument/2006/relationships/image"/><Relationship Id="rId4" Target="../media/image1.emf" Type="http://schemas.openxmlformats.org/officeDocument/2006/relationships/image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 ?><Relationships xmlns="http://schemas.openxmlformats.org/package/2006/relationships"><Relationship Id="rId3" Target="../media/image37.jpeg" Type="http://schemas.openxmlformats.org/officeDocument/2006/relationships/image"/><Relationship Id="rId2" Target="../notesSlides/notesSlide8.xml" Type="http://schemas.openxmlformats.org/officeDocument/2006/relationships/notesSlide"/><Relationship Id="rId1" Target="../slideLayouts/slideLayout24.xml" Type="http://schemas.openxmlformats.org/officeDocument/2006/relationships/slideLayout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 ?><Relationships xmlns="http://schemas.openxmlformats.org/package/2006/relationships"><Relationship Id="rId2" Target="../media/image38.jpeg" Type="http://schemas.openxmlformats.org/officeDocument/2006/relationships/image"/><Relationship Id="rId1" Target="../slideLayouts/slideLayout24.xml" Type="http://schemas.openxmlformats.org/officeDocument/2006/relationships/slideLayout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 ?><Relationships xmlns="http://schemas.openxmlformats.org/package/2006/relationships"><Relationship Id="rId3" Target="../media/image41.jpeg" Type="http://schemas.openxmlformats.org/officeDocument/2006/relationships/image"/><Relationship Id="rId2" Target="../notesSlides/notesSlide13.xml" Type="http://schemas.openxmlformats.org/officeDocument/2006/relationships/notesSlide"/><Relationship Id="rId1" Target="../slideLayouts/slideLayout24.xml" Type="http://schemas.openxmlformats.org/officeDocument/2006/relationships/slideLayout"/><Relationship Id="rId4" Target="../media/image42.jpeg" Type="http://schemas.openxmlformats.org/officeDocument/2006/relationships/image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6.png"/></Relationships>
</file>

<file path=ppt/slides/_rels/slide31.xml.rels><?xml version="1.0" encoding="UTF-8" standalone="yes" ?><Relationships xmlns="http://schemas.openxmlformats.org/package/2006/relationships"><Relationship Id="rId3" Target="../media/image47.jpeg" Type="http://schemas.openxmlformats.org/officeDocument/2006/relationships/image"/><Relationship Id="rId2" Target="../notesSlides/notesSlide16.xml" Type="http://schemas.openxmlformats.org/officeDocument/2006/relationships/notesSlide"/><Relationship Id="rId1" Target="../slideLayouts/slideLayout24.xml" Type="http://schemas.openxmlformats.org/officeDocument/2006/relationships/slideLayout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leoprimero@mineduc.cl" TargetMode="External"/><Relationship Id="rId2" Type="http://schemas.openxmlformats.org/officeDocument/2006/relationships/hyperlink" Target="http://www.leoprimero.cl/" TargetMode="Externa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cpeip.c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E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D778125-4940-4B11-B98F-A7815F35F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7840" y="2663515"/>
            <a:ext cx="4514005" cy="21443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s-ES" b="1" dirty="0">
                <a:solidFill>
                  <a:srgbClr val="005DE4"/>
                </a:solidFill>
                <a:latin typeface="Sailec Bold"/>
                <a:cs typeface="Sailec Bold"/>
              </a:rPr>
              <a:t>Que todos los niños de Chile aprendan a leer comprensivamente en primero básico</a:t>
            </a:r>
            <a:endParaRPr lang="es-CL" b="1" dirty="0">
              <a:solidFill>
                <a:srgbClr val="005DE4"/>
              </a:solidFill>
              <a:latin typeface="Sailec Bold"/>
              <a:cs typeface="Sailec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42" y="692279"/>
            <a:ext cx="4256579" cy="581911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EA8C25E-3D42-F749-8136-B36E73104777}"/>
              </a:ext>
            </a:extLst>
          </p:cNvPr>
          <p:cNvSpPr txBox="1">
            <a:spLocks/>
          </p:cNvSpPr>
          <p:nvPr/>
        </p:nvSpPr>
        <p:spPr>
          <a:xfrm>
            <a:off x="5567840" y="446626"/>
            <a:ext cx="7472560" cy="194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1" kern="1200" spc="-120" baseline="0">
                <a:solidFill>
                  <a:schemeClr val="tx1"/>
                </a:solidFill>
                <a:latin typeface="Sailec"/>
                <a:ea typeface="+mj-ea"/>
                <a:cs typeface="Sailec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4000" spc="0" dirty="0">
                <a:solidFill>
                  <a:srgbClr val="005DE4"/>
                </a:solidFill>
              </a:rPr>
              <a:t>Plan de Lectura</a:t>
            </a:r>
            <a:br>
              <a:rPr lang="es-ES" sz="4000" spc="0" dirty="0">
                <a:solidFill>
                  <a:srgbClr val="005DE4"/>
                </a:solidFill>
              </a:rPr>
            </a:br>
            <a:r>
              <a:rPr lang="es-ES" sz="4000" spc="0" dirty="0">
                <a:solidFill>
                  <a:srgbClr val="005DE4"/>
                </a:solidFill>
              </a:rPr>
              <a:t>Leo Primero</a:t>
            </a:r>
            <a:endParaRPr lang="es-CL" sz="4000" spc="0" dirty="0">
              <a:solidFill>
                <a:srgbClr val="005DE4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300" y="393700"/>
            <a:ext cx="2032000" cy="825178"/>
          </a:xfrm>
          <a:prstGeom prst="rect">
            <a:avLst/>
          </a:prstGeom>
        </p:spPr>
      </p:pic>
      <p:sp>
        <p:nvSpPr>
          <p:cNvPr id="13" name="Presentation Font Embedder no embedded fonts notice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</p:spPr>
        <p:txBody>
          <a:bodyPr wrap="square" lIns="182880" tIns="182880" rIns="182880" bIns="0" rtlCol="0">
            <a:noAutofit/>
          </a:bodyPr>
          <a:lstStyle/>
          <a:p>
            <a:pPr algn="l"/>
            <a:r>
              <a:rPr lang="en-US" sz="1800" dirty="0">
                <a:solidFill>
                  <a:srgbClr val="7F7F7F"/>
                </a:solidFill>
                <a:latin typeface="PFE Disappearing Font"/>
                <a:cs typeface="PFE Disappearing Font"/>
              </a:rPr>
              <a:t>This presentation contains fonts embedded for Windows® and Android™.</a:t>
            </a:r>
          </a:p>
          <a:p>
            <a:pPr algn="l">
              <a:lnSpc>
                <a:spcPct val="110000"/>
              </a:lnSpc>
            </a:pPr>
            <a:r>
              <a:rPr lang="en-US" sz="1100" dirty="0">
                <a:solidFill>
                  <a:srgbClr val="7F7F7F"/>
                </a:solidFill>
                <a:latin typeface="PFE Disappearing Font"/>
                <a:cs typeface="PFE Disappearing Font"/>
              </a:rPr>
              <a:t>This notice displays only where editable-embedded fonts are not supported. Learn more at www.presentationfontembedder.com/no-embedded-fonts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PFE Disappearing Font"/>
              <a:cs typeface="PFE Disappearing Font"/>
            </a:endParaRPr>
          </a:p>
        </p:txBody>
      </p:sp>
    </p:spTree>
    <p:extLst>
      <p:ext uri="{BB962C8B-B14F-4D97-AF65-F5344CB8AC3E}">
        <p14:creationId xmlns:p14="http://schemas.microsoft.com/office/powerpoint/2010/main" val="3984074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nzamiento-del-Plan-Leo-Primero-900x59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5" r="14173"/>
          <a:stretch/>
        </p:blipFill>
        <p:spPr>
          <a:xfrm>
            <a:off x="5422901" y="0"/>
            <a:ext cx="67691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C855958-C708-4CEE-9545-4C91B362B979}"/>
              </a:ext>
            </a:extLst>
          </p:cNvPr>
          <p:cNvSpPr txBox="1">
            <a:spLocks/>
          </p:cNvSpPr>
          <p:nvPr/>
        </p:nvSpPr>
        <p:spPr>
          <a:xfrm>
            <a:off x="441571" y="2168769"/>
            <a:ext cx="7569198" cy="25020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rgbClr val="E83842"/>
                </a:solidFill>
                <a:latin typeface="Sailec"/>
                <a:cs typeface="Sailec"/>
              </a:rPr>
              <a:t>Antecedentes</a:t>
            </a:r>
          </a:p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rgbClr val="005DE4"/>
                </a:solidFill>
                <a:latin typeface="Sailec"/>
                <a:cs typeface="Sailec"/>
              </a:rPr>
              <a:t>Plan </a:t>
            </a:r>
          </a:p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rgbClr val="005DE4"/>
                </a:solidFill>
                <a:latin typeface="Sailec"/>
                <a:cs typeface="Sailec"/>
              </a:rPr>
              <a:t>Leo Primero</a:t>
            </a:r>
            <a:endParaRPr lang="es-CL" sz="5000" dirty="0">
              <a:solidFill>
                <a:srgbClr val="005DE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300" y="393700"/>
            <a:ext cx="2032000" cy="82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85B60-3266-4393-B4B7-90DE1208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499" y="216868"/>
            <a:ext cx="7099300" cy="14419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CL" sz="3200" b="1" dirty="0">
                <a:solidFill>
                  <a:srgbClr val="E83842"/>
                </a:solidFill>
                <a:latin typeface="Sailec"/>
                <a:cs typeface="Sailec"/>
              </a:rPr>
              <a:t>SIMCE 4° Básico</a:t>
            </a:r>
            <a:br>
              <a:rPr lang="es-CL" sz="3200" b="1" dirty="0">
                <a:solidFill>
                  <a:srgbClr val="E83842"/>
                </a:solidFill>
                <a:latin typeface="Sailec"/>
                <a:cs typeface="Sailec"/>
              </a:rPr>
            </a:br>
            <a:r>
              <a:rPr lang="es-CL" sz="3200" b="1" dirty="0">
                <a:solidFill>
                  <a:srgbClr val="005DE4"/>
                </a:solidFill>
                <a:latin typeface="Sailec"/>
                <a:cs typeface="Sailec"/>
              </a:rPr>
              <a:t>Lectura 2017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02" y="1879600"/>
            <a:ext cx="7570825" cy="47498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ES_tradnl" sz="2800" b="1" dirty="0">
                <a:solidFill>
                  <a:srgbClr val="005DE4"/>
                </a:solidFill>
                <a:latin typeface="Sailec"/>
                <a:cs typeface="Sailec"/>
              </a:rPr>
              <a:t>Estabilidad en Lectura desde 2010 y en Matemática desde 2011. Aumento de 15 puntos en la década y resultados estables desde 2010.</a:t>
            </a:r>
            <a:endParaRPr lang="es-CL" sz="28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s-ES_tradnl" sz="28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ES_tradnl" sz="2800" b="1" dirty="0">
                <a:solidFill>
                  <a:srgbClr val="005DE4"/>
                </a:solidFill>
                <a:latin typeface="Sailec"/>
                <a:cs typeface="Sailec"/>
              </a:rPr>
              <a:t>Las mujeres tienen mejores resultados en Lectura. </a:t>
            </a:r>
            <a:endParaRPr lang="es-CL" sz="28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ES_tradnl" sz="2800" b="1" dirty="0">
                <a:solidFill>
                  <a:srgbClr val="005DE4"/>
                </a:solidFill>
                <a:latin typeface="Sailec"/>
                <a:cs typeface="Sailec"/>
              </a:rPr>
              <a:t>Más de la mitad de los estudiantes cree que las habilidades académicas no se pueden mejorar. 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ES_tradnl" sz="2800" b="1" dirty="0">
                <a:solidFill>
                  <a:srgbClr val="005DE4"/>
                </a:solidFill>
                <a:latin typeface="Sailec"/>
                <a:cs typeface="Sailec"/>
              </a:rPr>
              <a:t>Un alto porcentaje de directivos y docentes no cree que sus estudiantes puedan acceder a la educación superior</a:t>
            </a:r>
            <a:r>
              <a:rPr lang="es-ES_tradnl" sz="3000" b="1" dirty="0">
                <a:solidFill>
                  <a:srgbClr val="005DE4"/>
                </a:solidFill>
                <a:latin typeface="Sailec"/>
                <a:cs typeface="Sailec"/>
              </a:rPr>
              <a:t>.</a:t>
            </a:r>
            <a:endParaRPr lang="es-CL" sz="30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>
              <a:lnSpc>
                <a:spcPct val="120000"/>
              </a:lnSpc>
            </a:pPr>
            <a:endParaRPr lang="es-CL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30638CD-6B3F-4E14-B0F6-5F0FFE21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9600"/>
            <a:ext cx="3802494" cy="418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85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33AAED3-C3E3-4690-ABDC-0C03A3637B9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2" b="8000"/>
          <a:stretch/>
        </p:blipFill>
        <p:spPr bwMode="auto">
          <a:xfrm>
            <a:off x="1336581" y="2176352"/>
            <a:ext cx="9564130" cy="41327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5685B60-3266-4393-B4B7-90DE12088D0B}"/>
              </a:ext>
            </a:extLst>
          </p:cNvPr>
          <p:cNvSpPr txBox="1">
            <a:spLocks/>
          </p:cNvSpPr>
          <p:nvPr/>
        </p:nvSpPr>
        <p:spPr>
          <a:xfrm>
            <a:off x="580768" y="217798"/>
            <a:ext cx="7099300" cy="1441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CL" sz="3200" b="1" spc="0" dirty="0">
                <a:solidFill>
                  <a:srgbClr val="E83842"/>
                </a:solidFill>
                <a:latin typeface="Sailec"/>
                <a:cs typeface="Sailec"/>
              </a:rPr>
              <a:t>Bajos resultados SIMCE</a:t>
            </a:r>
          </a:p>
          <a:p>
            <a:pPr>
              <a:lnSpc>
                <a:spcPct val="100000"/>
              </a:lnSpc>
            </a:pPr>
            <a:r>
              <a:rPr lang="es-CL" sz="3200" b="1" spc="0" dirty="0">
                <a:solidFill>
                  <a:srgbClr val="005DE4"/>
                </a:solidFill>
                <a:latin typeface="Sailec"/>
                <a:cs typeface="Sailec"/>
              </a:rPr>
              <a:t>Lectura 2017 - 4° Básico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D178B22-49B1-2741-926A-943B121CEA18}"/>
              </a:ext>
            </a:extLst>
          </p:cNvPr>
          <p:cNvSpPr/>
          <p:nvPr/>
        </p:nvSpPr>
        <p:spPr>
          <a:xfrm>
            <a:off x="9615690" y="1536701"/>
            <a:ext cx="1604759" cy="134242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2492C8-764D-4075-AEAD-52297E61DCB8}"/>
              </a:ext>
            </a:extLst>
          </p:cNvPr>
          <p:cNvSpPr txBox="1"/>
          <p:nvPr/>
        </p:nvSpPr>
        <p:spPr>
          <a:xfrm flipH="1">
            <a:off x="5851501" y="246614"/>
            <a:ext cx="50244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800" b="1" dirty="0">
                <a:solidFill>
                  <a:srgbClr val="E83842"/>
                </a:solidFill>
                <a:latin typeface="Sailec"/>
                <a:cs typeface="Sailec"/>
              </a:rPr>
              <a:t>58%  </a:t>
            </a:r>
          </a:p>
          <a:p>
            <a:r>
              <a:rPr lang="es-CL" sz="2800" b="1" dirty="0">
                <a:solidFill>
                  <a:srgbClr val="E83842"/>
                </a:solidFill>
                <a:latin typeface="Sailec"/>
                <a:cs typeface="Sailec"/>
              </a:rPr>
              <a:t>se mantiene en un nivel insuficiente y elemental  </a:t>
            </a:r>
          </a:p>
        </p:txBody>
      </p:sp>
    </p:spTree>
    <p:extLst>
      <p:ext uri="{BB962C8B-B14F-4D97-AF65-F5344CB8AC3E}">
        <p14:creationId xmlns:p14="http://schemas.microsoft.com/office/powerpoint/2010/main" val="7673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84E33F4-A1B9-48EF-AFF3-73A98D83B61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30" y="1491875"/>
            <a:ext cx="7745622" cy="51933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5685B60-3266-4393-B4B7-90DE12088D0B}"/>
              </a:ext>
            </a:extLst>
          </p:cNvPr>
          <p:cNvSpPr txBox="1">
            <a:spLocks/>
          </p:cNvSpPr>
          <p:nvPr/>
        </p:nvSpPr>
        <p:spPr>
          <a:xfrm>
            <a:off x="4311478" y="172807"/>
            <a:ext cx="7099300" cy="1441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spc="0" dirty="0">
                <a:solidFill>
                  <a:srgbClr val="E83842"/>
                </a:solidFill>
                <a:latin typeface="Sailec"/>
                <a:cs typeface="Sailec"/>
              </a:rPr>
              <a:t>Estudio Nacional </a:t>
            </a:r>
          </a:p>
          <a:p>
            <a:pPr>
              <a:lnSpc>
                <a:spcPct val="100000"/>
              </a:lnSpc>
            </a:pPr>
            <a:r>
              <a:rPr lang="es-CL" sz="2800" b="1" spc="0" dirty="0">
                <a:solidFill>
                  <a:srgbClr val="005DE4"/>
                </a:solidFill>
                <a:latin typeface="Sailec"/>
                <a:cs typeface="Sailec"/>
              </a:rPr>
              <a:t>Lectura 2017 - 2º básico</a:t>
            </a:r>
          </a:p>
        </p:txBody>
      </p:sp>
      <p:sp>
        <p:nvSpPr>
          <p:cNvPr id="9" name="Rectángulo 5">
            <a:extLst>
              <a:ext uri="{FF2B5EF4-FFF2-40B4-BE49-F238E27FC236}">
                <a16:creationId xmlns:a16="http://schemas.microsoft.com/office/drawing/2014/main" id="{073E4AAD-7EE8-4238-85C1-04AE0FC26DAB}"/>
              </a:ext>
            </a:extLst>
          </p:cNvPr>
          <p:cNvSpPr/>
          <p:nvPr/>
        </p:nvSpPr>
        <p:spPr>
          <a:xfrm>
            <a:off x="257734" y="1215137"/>
            <a:ext cx="367734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6000" b="1" dirty="0">
                <a:solidFill>
                  <a:srgbClr val="E83842"/>
                </a:solidFill>
                <a:latin typeface="Sailec"/>
                <a:ea typeface="Calibri" panose="020F0502020204030204" pitchFamily="34" charset="0"/>
                <a:cs typeface="Sailec"/>
              </a:rPr>
              <a:t>57% </a:t>
            </a:r>
          </a:p>
          <a:p>
            <a:r>
              <a:rPr lang="es-ES" sz="2800" b="1" dirty="0">
                <a:solidFill>
                  <a:srgbClr val="E83842"/>
                </a:solidFill>
                <a:latin typeface="Sailec"/>
                <a:ea typeface="Calibri" panose="020F0502020204030204" pitchFamily="34" charset="0"/>
                <a:cs typeface="Sailec"/>
              </a:rPr>
              <a:t>nivel insuficiente</a:t>
            </a:r>
          </a:p>
          <a:p>
            <a:endParaRPr lang="es-CL" sz="2800" b="1" dirty="0">
              <a:solidFill>
                <a:srgbClr val="E83842"/>
              </a:solidFill>
              <a:latin typeface="Sailec"/>
              <a:cs typeface="Sailec"/>
            </a:endParaRPr>
          </a:p>
        </p:txBody>
      </p:sp>
      <p:sp>
        <p:nvSpPr>
          <p:cNvPr id="12" name="Rectángulo 7">
            <a:extLst>
              <a:ext uri="{FF2B5EF4-FFF2-40B4-BE49-F238E27FC236}">
                <a16:creationId xmlns:a16="http://schemas.microsoft.com/office/drawing/2014/main" id="{1025E37C-600A-4C69-B536-1D5E89813585}"/>
              </a:ext>
            </a:extLst>
          </p:cNvPr>
          <p:cNvSpPr/>
          <p:nvPr/>
        </p:nvSpPr>
        <p:spPr>
          <a:xfrm>
            <a:off x="-177798" y="3157015"/>
            <a:ext cx="4624613" cy="312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6000" b="1" dirty="0">
                <a:solidFill>
                  <a:srgbClr val="E83842"/>
                </a:solidFill>
                <a:latin typeface="Sailec"/>
                <a:ea typeface="Calibri" panose="020F0502020204030204" pitchFamily="34" charset="0"/>
                <a:cs typeface="Sailec"/>
              </a:rPr>
              <a:t>5%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rgbClr val="E83842"/>
                </a:solidFill>
                <a:latin typeface="Sailec"/>
                <a:ea typeface="Calibri" panose="020F0502020204030204" pitchFamily="34" charset="0"/>
                <a:cs typeface="Sailec"/>
              </a:rPr>
              <a:t>de estos logra repuntar a un nivel adecuado</a:t>
            </a:r>
            <a:endParaRPr lang="es-CL" sz="2800" b="1" dirty="0">
              <a:solidFill>
                <a:srgbClr val="E83842"/>
              </a:solidFill>
              <a:latin typeface="Sailec"/>
              <a:cs typeface="Sailec"/>
            </a:endParaRP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endParaRPr lang="es-CL" sz="2800" b="1" dirty="0">
              <a:solidFill>
                <a:srgbClr val="E83842"/>
              </a:solidFill>
              <a:effectLst/>
              <a:latin typeface="Sailec"/>
              <a:ea typeface="Calibri" panose="020F0502020204030204" pitchFamily="34" charset="0"/>
              <a:cs typeface="Sailec"/>
            </a:endParaRPr>
          </a:p>
        </p:txBody>
      </p:sp>
    </p:spTree>
    <p:extLst>
      <p:ext uri="{BB962C8B-B14F-4D97-AF65-F5344CB8AC3E}">
        <p14:creationId xmlns:p14="http://schemas.microsoft.com/office/powerpoint/2010/main" val="11473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5760022" y="1633495"/>
            <a:ext cx="5904756" cy="1551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Desde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el 2012 no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han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mejorado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los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resultados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en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lectura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;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si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no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hacemos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nada,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nos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tomará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20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años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alcanzar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el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promedio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de la OCDE</a:t>
            </a:r>
            <a:endParaRPr lang="es-CL" sz="3600" b="1" dirty="0">
              <a:solidFill>
                <a:srgbClr val="005DE4"/>
              </a:solidFill>
              <a:latin typeface="Sailec"/>
              <a:cs typeface="Sailec"/>
            </a:endParaRPr>
          </a:p>
          <a:p>
            <a:endParaRPr lang="es-CL" sz="3600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299021" y="1633495"/>
            <a:ext cx="5808661" cy="1551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sz="3600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5EDD1505-CF69-EB46-8BF6-C0765BD64697}"/>
              </a:ext>
            </a:extLst>
          </p:cNvPr>
          <p:cNvSpPr/>
          <p:nvPr/>
        </p:nvSpPr>
        <p:spPr>
          <a:xfrm>
            <a:off x="691977" y="1157722"/>
            <a:ext cx="4819135" cy="4819135"/>
          </a:xfrm>
          <a:prstGeom prst="ellipse">
            <a:avLst/>
          </a:prstGeom>
          <a:solidFill>
            <a:srgbClr val="E83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2EF317-EAF8-FB4C-8536-393257264894}"/>
              </a:ext>
            </a:extLst>
          </p:cNvPr>
          <p:cNvSpPr txBox="1"/>
          <p:nvPr/>
        </p:nvSpPr>
        <p:spPr>
          <a:xfrm>
            <a:off x="2262173" y="1042623"/>
            <a:ext cx="338575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5000" b="1" dirty="0">
                <a:solidFill>
                  <a:schemeClr val="bg1"/>
                </a:solidFill>
                <a:latin typeface="Sailec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08730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E6BF2-3B71-4C91-9A06-778FF23D0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2" y="529031"/>
            <a:ext cx="10515598" cy="9945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CL" sz="3200" b="1" dirty="0">
                <a:solidFill>
                  <a:srgbClr val="005DE4"/>
                </a:solidFill>
                <a:latin typeface="Sailec"/>
              </a:rPr>
              <a:t>Estudio nacional de lectura </a:t>
            </a:r>
            <a:br>
              <a:rPr lang="es-CL" sz="3200" b="1" dirty="0">
                <a:solidFill>
                  <a:srgbClr val="005DE4"/>
                </a:solidFill>
                <a:latin typeface="Sailec"/>
              </a:rPr>
            </a:br>
            <a:r>
              <a:rPr lang="es-CL" sz="3200" b="1" dirty="0">
                <a:solidFill>
                  <a:srgbClr val="E83842"/>
                </a:solidFill>
                <a:latin typeface="Sailec"/>
              </a:rPr>
              <a:t>Resultados regionales según puntaje promedio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DB7BA0-6341-484B-BC2F-1BB36A5707CA}"/>
              </a:ext>
            </a:extLst>
          </p:cNvPr>
          <p:cNvSpPr txBox="1">
            <a:spLocks/>
          </p:cNvSpPr>
          <p:nvPr/>
        </p:nvSpPr>
        <p:spPr>
          <a:xfrm>
            <a:off x="838202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A79322-FEC4-43BD-9B31-1E1F348AA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90" b="17374"/>
          <a:stretch/>
        </p:blipFill>
        <p:spPr>
          <a:xfrm>
            <a:off x="655658" y="1998085"/>
            <a:ext cx="10806546" cy="369454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ED778125-4940-4B11-B98F-A7815F35F3DA}"/>
              </a:ext>
            </a:extLst>
          </p:cNvPr>
          <p:cNvSpPr txBox="1">
            <a:spLocks/>
          </p:cNvSpPr>
          <p:nvPr/>
        </p:nvSpPr>
        <p:spPr>
          <a:xfrm>
            <a:off x="1333500" y="5568678"/>
            <a:ext cx="9512299" cy="953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>
                <a:solidFill>
                  <a:schemeClr val="bg1">
                    <a:lumMod val="75000"/>
                    <a:lumOff val="25000"/>
                  </a:schemeClr>
                </a:solidFill>
                <a:latin typeface="Sailec Bold"/>
                <a:cs typeface="Sailec Bold"/>
              </a:rPr>
              <a:t>Los estudiantes de las regiones del Maule, Los Ríos y Magallanes obtuvieron mejores resultados a nivel nacional</a:t>
            </a:r>
            <a:endParaRPr lang="es-CL" dirty="0">
              <a:solidFill>
                <a:schemeClr val="bg1">
                  <a:lumMod val="75000"/>
                  <a:lumOff val="25000"/>
                </a:schemeClr>
              </a:solidFill>
              <a:latin typeface="Sailec Bold"/>
              <a:cs typeface="Sailec Bold"/>
            </a:endParaRPr>
          </a:p>
        </p:txBody>
      </p:sp>
    </p:spTree>
    <p:extLst>
      <p:ext uri="{BB962C8B-B14F-4D97-AF65-F5344CB8AC3E}">
        <p14:creationId xmlns:p14="http://schemas.microsoft.com/office/powerpoint/2010/main" val="2602436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47E990-03DF-420F-A381-85C1590DE0A8}"/>
              </a:ext>
            </a:extLst>
          </p:cNvPr>
          <p:cNvSpPr txBox="1"/>
          <p:nvPr/>
        </p:nvSpPr>
        <p:spPr>
          <a:xfrm>
            <a:off x="325439" y="6425168"/>
            <a:ext cx="7904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err="1">
                <a:solidFill>
                  <a:srgbClr val="404040"/>
                </a:solidFill>
                <a:latin typeface="Sailec"/>
              </a:rPr>
              <a:t>Ref</a:t>
            </a:r>
            <a:r>
              <a:rPr lang="es-CL" sz="1600" b="1" dirty="0">
                <a:solidFill>
                  <a:srgbClr val="404040"/>
                </a:solidFill>
                <a:latin typeface="Sailec"/>
              </a:rPr>
              <a:t>: Estudio de Lectura 2° básico Agencia de calidad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A9E6BF2-3B71-4C91-9A06-778FF23D02A3}"/>
              </a:ext>
            </a:extLst>
          </p:cNvPr>
          <p:cNvSpPr txBox="1">
            <a:spLocks/>
          </p:cNvSpPr>
          <p:nvPr/>
        </p:nvSpPr>
        <p:spPr>
          <a:xfrm>
            <a:off x="558802" y="76449"/>
            <a:ext cx="10515598" cy="15519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1" kern="1200" spc="-120" baseline="0">
                <a:solidFill>
                  <a:schemeClr val="tx1"/>
                </a:solidFill>
                <a:latin typeface="Sailec"/>
                <a:ea typeface="+mj-ea"/>
                <a:cs typeface="Sailec"/>
              </a:defRPr>
            </a:lvl1pPr>
          </a:lstStyle>
          <a:p>
            <a:pPr>
              <a:lnSpc>
                <a:spcPct val="220000"/>
              </a:lnSpc>
            </a:pPr>
            <a:r>
              <a:rPr lang="es-CL" sz="3200" spc="0" dirty="0">
                <a:solidFill>
                  <a:srgbClr val="005DE4"/>
                </a:solidFill>
              </a:rPr>
              <a:t>Desde la evidencia</a:t>
            </a:r>
          </a:p>
          <a:p>
            <a:r>
              <a:rPr lang="es-CL" sz="3600" spc="0" dirty="0">
                <a:solidFill>
                  <a:srgbClr val="E83842"/>
                </a:solidFill>
              </a:rPr>
              <a:t>Importancia de aprender a leer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2243540"/>
            <a:ext cx="6311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La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calidad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la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comprensión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lectora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en los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primeros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años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educación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depende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las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experiencias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aprendizaje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la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primera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infancia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.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Allí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se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crean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patrones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que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impactan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la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trayectoria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escolar, la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motivación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académica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y	los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logros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los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estudiantes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.	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4279900"/>
            <a:ext cx="61849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04040"/>
                </a:solidFill>
                <a:latin typeface="Sailec"/>
              </a:rPr>
              <a:t>Las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experiencias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de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los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niños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su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primera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infancia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tienen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un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rol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formativo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e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influyen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su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nivel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de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preparación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para la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escuela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y, a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su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vez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,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explican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los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resultados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evaluaciones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de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lectura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una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vez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que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han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comenzado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la </a:t>
            </a:r>
            <a:r>
              <a:rPr lang="en-US" b="1" dirty="0" err="1">
                <a:solidFill>
                  <a:srgbClr val="404040"/>
                </a:solidFill>
                <a:latin typeface="Sailec"/>
              </a:rPr>
              <a:t>educación</a:t>
            </a:r>
            <a:r>
              <a:rPr lang="en-US" b="1" dirty="0">
                <a:solidFill>
                  <a:srgbClr val="404040"/>
                </a:solidFill>
                <a:latin typeface="Sailec"/>
              </a:rPr>
              <a:t> escolar.		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8683" y="2655275"/>
            <a:ext cx="244987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19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C855958-C708-4CEE-9545-4C91B362B979}"/>
              </a:ext>
            </a:extLst>
          </p:cNvPr>
          <p:cNvSpPr txBox="1">
            <a:spLocks/>
          </p:cNvSpPr>
          <p:nvPr/>
        </p:nvSpPr>
        <p:spPr>
          <a:xfrm>
            <a:off x="1536702" y="363394"/>
            <a:ext cx="8743948" cy="10621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spc="0" dirty="0">
                <a:solidFill>
                  <a:srgbClr val="E83842"/>
                </a:solidFill>
                <a:latin typeface="Sailec"/>
                <a:cs typeface="Sailec"/>
              </a:rPr>
              <a:t>Variables asociadas </a:t>
            </a:r>
          </a:p>
          <a:p>
            <a:pPr algn="ctr"/>
            <a:r>
              <a:rPr lang="es-ES" sz="4000" b="1" spc="0" dirty="0">
                <a:solidFill>
                  <a:srgbClr val="E83842"/>
                </a:solidFill>
                <a:latin typeface="Sailec"/>
                <a:cs typeface="Sailec"/>
              </a:rPr>
              <a:t>a resultados educativos</a:t>
            </a:r>
            <a:endParaRPr lang="es-CL" sz="4000" spc="0" dirty="0"/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0447E990-03DF-420F-A381-85C1590DE0A8}"/>
              </a:ext>
            </a:extLst>
          </p:cNvPr>
          <p:cNvSpPr txBox="1"/>
          <p:nvPr/>
        </p:nvSpPr>
        <p:spPr>
          <a:xfrm>
            <a:off x="325439" y="6425168"/>
            <a:ext cx="7904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Sailec"/>
                <a:cs typeface="Sailec"/>
              </a:rPr>
              <a:t>Ref</a:t>
            </a:r>
            <a:r>
              <a:rPr lang="es-CL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Sailec"/>
                <a:cs typeface="Sailec"/>
              </a:rPr>
              <a:t>: Estudio de Lectura 2° básico Agencia de calidad </a:t>
            </a:r>
          </a:p>
        </p:txBody>
      </p:sp>
      <p:sp>
        <p:nvSpPr>
          <p:cNvPr id="3" name="Oval 2"/>
          <p:cNvSpPr/>
          <p:nvPr/>
        </p:nvSpPr>
        <p:spPr>
          <a:xfrm>
            <a:off x="3695700" y="1917701"/>
            <a:ext cx="3937001" cy="3937000"/>
          </a:xfrm>
          <a:prstGeom prst="ellipse">
            <a:avLst/>
          </a:prstGeom>
          <a:noFill/>
          <a:ln w="57150" cmpd="sng">
            <a:solidFill>
              <a:srgbClr val="F4F9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1" y="1612900"/>
            <a:ext cx="701147" cy="1346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b="48917"/>
          <a:stretch/>
        </p:blipFill>
        <p:spPr>
          <a:xfrm>
            <a:off x="1750868" y="3740150"/>
            <a:ext cx="1018656" cy="9715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00" y="5245100"/>
            <a:ext cx="867925" cy="990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302" y="1841500"/>
            <a:ext cx="1079500" cy="10912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3873500"/>
            <a:ext cx="1079500" cy="109123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25801" y="2057400"/>
            <a:ext cx="14269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3842"/>
                </a:solidFill>
                <a:latin typeface="Sailec"/>
                <a:cs typeface="Sailec"/>
              </a:rPr>
              <a:t>1.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Educación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parvularia</a:t>
            </a:r>
            <a:endParaRPr lang="en-US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44801" y="3606801"/>
            <a:ext cx="1739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3842"/>
                </a:solidFill>
                <a:latin typeface="Sailec"/>
                <a:cs typeface="Sailec"/>
              </a:rPr>
              <a:t>5.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Expectativas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educativas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de los padres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00702" y="5067301"/>
            <a:ext cx="1491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3842"/>
                </a:solidFill>
                <a:latin typeface="Sailec"/>
                <a:cs typeface="Sailec"/>
              </a:rPr>
              <a:t>4.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Lectura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de </a:t>
            </a:r>
          </a:p>
          <a:p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padres con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sus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hijos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5801" y="3784600"/>
            <a:ext cx="15840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3842"/>
                </a:solidFill>
                <a:latin typeface="Sailec"/>
                <a:cs typeface="Sailec"/>
              </a:rPr>
              <a:t>3.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Habilidades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prelectoras</a:t>
            </a:r>
            <a:endParaRPr lang="en-US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08900" y="1816101"/>
            <a:ext cx="15840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3842"/>
                </a:solidFill>
                <a:latin typeface="Sailec"/>
                <a:cs typeface="Sailec"/>
              </a:rPr>
              <a:t>2.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Habilidades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narrativas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  <a:p>
            <a:r>
              <a:rPr lang="en-US" b="1" dirty="0" err="1">
                <a:solidFill>
                  <a:srgbClr val="005DE4"/>
                </a:solidFill>
                <a:latin typeface="Sailec"/>
                <a:cs typeface="Sailec"/>
              </a:rPr>
              <a:t>orales</a:t>
            </a:r>
            <a:r>
              <a:rPr lang="en-US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55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5562599" y="1816100"/>
            <a:ext cx="5867401" cy="396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MX" sz="3200" b="1" dirty="0">
                <a:solidFill>
                  <a:srgbClr val="005DE4"/>
                </a:solidFill>
                <a:latin typeface="Sailec"/>
                <a:cs typeface="Sailec"/>
              </a:rPr>
              <a:t>No hay mejor fórmula que invertir donde comienzan las brechas de aprendizaje: por eso este plan apoya a los niños para que, desde Primero Básico, la lectura sea un motor de más y mejores aprendizajes.</a:t>
            </a:r>
          </a:p>
          <a:p>
            <a:pPr marL="0" indent="0">
              <a:lnSpc>
                <a:spcPct val="100000"/>
              </a:lnSpc>
              <a:buNone/>
            </a:pPr>
            <a:endParaRPr lang="es-MX" sz="3200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0E3E093-0DE5-A44C-859B-AFF1F080674D}"/>
              </a:ext>
            </a:extLst>
          </p:cNvPr>
          <p:cNvSpPr/>
          <p:nvPr/>
        </p:nvSpPr>
        <p:spPr>
          <a:xfrm>
            <a:off x="514864" y="1157722"/>
            <a:ext cx="4819135" cy="4819135"/>
          </a:xfrm>
          <a:prstGeom prst="ellipse">
            <a:avLst/>
          </a:prstGeom>
          <a:solidFill>
            <a:srgbClr val="005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Graphic 10">
            <a:extLst>
              <a:ext uri="{FF2B5EF4-FFF2-40B4-BE49-F238E27FC236}">
                <a16:creationId xmlns:a16="http://schemas.microsoft.com/office/drawing/2014/main" id="{499B7205-4712-D54E-A446-AA643647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98" y="1869369"/>
            <a:ext cx="3657465" cy="36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94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5562599" y="1828800"/>
            <a:ext cx="6172201" cy="396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MX" sz="3200" b="1" dirty="0">
                <a:solidFill>
                  <a:srgbClr val="005DE4"/>
                </a:solidFill>
                <a:latin typeface="Sailec"/>
                <a:cs typeface="Sailec"/>
              </a:rPr>
              <a:t>Si logramos que todos los niños aprendan a leer comprensivamente en primero básico, estaremos nivelando la cancha y  abriéndoles todas las oportunidades de aprendizajes futuros. 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0144477-3F55-F440-9D8E-533A3C6CE0DC}"/>
              </a:ext>
            </a:extLst>
          </p:cNvPr>
          <p:cNvSpPr/>
          <p:nvPr/>
        </p:nvSpPr>
        <p:spPr>
          <a:xfrm>
            <a:off x="514864" y="1157722"/>
            <a:ext cx="4819135" cy="4819135"/>
          </a:xfrm>
          <a:prstGeom prst="ellipse">
            <a:avLst/>
          </a:prstGeom>
          <a:solidFill>
            <a:srgbClr val="005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3D55E9AA-2116-834A-B28B-258B7B08A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98" y="1869369"/>
            <a:ext cx="3657465" cy="36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54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_MG_878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 r="23827"/>
          <a:stretch/>
        </p:blipFill>
        <p:spPr>
          <a:xfrm>
            <a:off x="5435601" y="0"/>
            <a:ext cx="67564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C855958-C708-4CEE-9545-4C91B362B979}"/>
              </a:ext>
            </a:extLst>
          </p:cNvPr>
          <p:cNvSpPr txBox="1">
            <a:spLocks/>
          </p:cNvSpPr>
          <p:nvPr/>
        </p:nvSpPr>
        <p:spPr>
          <a:xfrm>
            <a:off x="792685" y="2517913"/>
            <a:ext cx="4057611" cy="255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rgbClr val="005DE4"/>
                </a:solidFill>
                <a:latin typeface="Sailec"/>
                <a:cs typeface="Sailec"/>
              </a:rPr>
              <a:t>Recursos y estrategias Leo Primero</a:t>
            </a:r>
            <a:endParaRPr lang="es-CL" sz="5000" dirty="0">
              <a:solidFill>
                <a:srgbClr val="005DE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300" y="393700"/>
            <a:ext cx="2032000" cy="82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4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A9E6BF2-3B71-4C91-9A06-778FF23D02A3}"/>
              </a:ext>
            </a:extLst>
          </p:cNvPr>
          <p:cNvSpPr txBox="1">
            <a:spLocks/>
          </p:cNvSpPr>
          <p:nvPr/>
        </p:nvSpPr>
        <p:spPr>
          <a:xfrm>
            <a:off x="598590" y="71773"/>
            <a:ext cx="2351215" cy="2171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1" kern="1200" spc="-120" baseline="0">
                <a:solidFill>
                  <a:schemeClr val="tx1"/>
                </a:solidFill>
                <a:latin typeface="Sailec"/>
                <a:ea typeface="+mj-ea"/>
                <a:cs typeface="Sailec"/>
              </a:defRPr>
            </a:lvl1pPr>
          </a:lstStyle>
          <a:p>
            <a:pPr>
              <a:lnSpc>
                <a:spcPct val="110000"/>
              </a:lnSpc>
            </a:pPr>
            <a:r>
              <a:rPr lang="es-CL" sz="3600" dirty="0">
                <a:solidFill>
                  <a:srgbClr val="E83842"/>
                </a:solidFill>
              </a:rPr>
              <a:t>Set </a:t>
            </a:r>
          </a:p>
          <a:p>
            <a:pPr>
              <a:lnSpc>
                <a:spcPct val="110000"/>
              </a:lnSpc>
            </a:pPr>
            <a:r>
              <a:rPr lang="es-CL" sz="3600" dirty="0">
                <a:solidFill>
                  <a:srgbClr val="E83842"/>
                </a:solidFill>
              </a:rPr>
              <a:t>Leo Primero </a:t>
            </a:r>
          </a:p>
        </p:txBody>
      </p:sp>
      <p:pic>
        <p:nvPicPr>
          <p:cNvPr id="6" name="Picture 5" descr="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72" y="297907"/>
            <a:ext cx="10850329" cy="62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18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048CC637-14D5-40A8-A811-D2CFFE606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8" r="14056" b="-1"/>
          <a:stretch/>
        </p:blipFill>
        <p:spPr>
          <a:xfrm>
            <a:off x="4736079" y="934752"/>
            <a:ext cx="2958745" cy="4809744"/>
          </a:xfrm>
          <a:prstGeom prst="rect">
            <a:avLst/>
          </a:prstGeom>
        </p:spPr>
      </p:pic>
      <p:pic>
        <p:nvPicPr>
          <p:cNvPr id="2" name="Imagen 1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8780B095-CAB2-497B-B420-75BC2B0625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6" r="18715" b="2"/>
          <a:stretch/>
        </p:blipFill>
        <p:spPr>
          <a:xfrm>
            <a:off x="760071" y="872793"/>
            <a:ext cx="2927544" cy="4809744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F8462B9D-BAE7-4C09-B719-BFB470BD347A}"/>
              </a:ext>
            </a:extLst>
          </p:cNvPr>
          <p:cNvSpPr txBox="1">
            <a:spLocks/>
          </p:cNvSpPr>
          <p:nvPr/>
        </p:nvSpPr>
        <p:spPr>
          <a:xfrm>
            <a:off x="419101" y="130810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sz="2200" b="0" dirty="0">
              <a:solidFill>
                <a:srgbClr val="005DE4"/>
              </a:solidFill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406400" y="130810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b="0" dirty="0">
              <a:solidFill>
                <a:srgbClr val="005DE4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3A4B17-6D42-4BA4-BF5A-D3F4CFAA3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1468" y="776175"/>
            <a:ext cx="3545755" cy="507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8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A9E6BF2-3B71-4C91-9A06-778FF23D02A3}"/>
              </a:ext>
            </a:extLst>
          </p:cNvPr>
          <p:cNvSpPr txBox="1">
            <a:spLocks/>
          </p:cNvSpPr>
          <p:nvPr/>
        </p:nvSpPr>
        <p:spPr>
          <a:xfrm>
            <a:off x="709623" y="-144471"/>
            <a:ext cx="4425085" cy="2604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1" kern="1200" spc="-120" baseline="0">
                <a:solidFill>
                  <a:schemeClr val="tx1"/>
                </a:solidFill>
                <a:latin typeface="Sailec"/>
                <a:ea typeface="+mj-ea"/>
                <a:cs typeface="Sailec"/>
              </a:defRPr>
            </a:lvl1pPr>
          </a:lstStyle>
          <a:p>
            <a:pPr>
              <a:lnSpc>
                <a:spcPct val="120000"/>
              </a:lnSpc>
            </a:pPr>
            <a:r>
              <a:rPr lang="es-CL" sz="3600" spc="0" dirty="0">
                <a:solidFill>
                  <a:srgbClr val="E83842"/>
                </a:solidFill>
              </a:rPr>
              <a:t>Set Leo Primero </a:t>
            </a:r>
          </a:p>
          <a:p>
            <a:pPr>
              <a:lnSpc>
                <a:spcPct val="120000"/>
              </a:lnSpc>
            </a:pPr>
            <a:r>
              <a:rPr lang="es-CL" sz="3600" spc="0" dirty="0">
                <a:solidFill>
                  <a:srgbClr val="005DE4"/>
                </a:solidFill>
              </a:rPr>
              <a:t>Monitoreo y</a:t>
            </a:r>
          </a:p>
          <a:p>
            <a:pPr>
              <a:lnSpc>
                <a:spcPct val="100000"/>
              </a:lnSpc>
            </a:pPr>
            <a:r>
              <a:rPr lang="es-CL" sz="3600" spc="0" dirty="0">
                <a:solidFill>
                  <a:srgbClr val="005DE4"/>
                </a:solidFill>
              </a:rPr>
              <a:t>Acompañamiento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17729F5-6ADD-4AF9-B2E4-C192ECA4AE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934510"/>
              </p:ext>
            </p:extLst>
          </p:nvPr>
        </p:nvGraphicFramePr>
        <p:xfrm>
          <a:off x="3887304" y="115772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6450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AEC3819-F4CF-49D1-8A67-D425D1A16907}"/>
              </a:ext>
            </a:extLst>
          </p:cNvPr>
          <p:cNvSpPr txBox="1"/>
          <p:nvPr/>
        </p:nvSpPr>
        <p:spPr>
          <a:xfrm>
            <a:off x="832007" y="4336756"/>
            <a:ext cx="3278828" cy="1913124"/>
          </a:xfrm>
          <a:prstGeom prst="rect">
            <a:avLst/>
          </a:prstGeom>
          <a:solidFill>
            <a:srgbClr val="F4F90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605" tIns="14605" rIns="14605" bIns="1460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300" b="1" kern="1200" dirty="0">
                <a:solidFill>
                  <a:srgbClr val="E83842"/>
                </a:solidFill>
                <a:latin typeface="Sailec"/>
                <a:cs typeface="Sailec"/>
              </a:rPr>
              <a:t>Videos formativos para el docente con estrategias de enseñanza de la lectura</a:t>
            </a:r>
            <a:endParaRPr lang="en-US" sz="2300" b="1" kern="1200" dirty="0">
              <a:solidFill>
                <a:srgbClr val="E83842"/>
              </a:solidFill>
              <a:latin typeface="Sailec"/>
              <a:cs typeface="Sailec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7912E6C-1679-4596-8475-6AA779588E05}"/>
              </a:ext>
            </a:extLst>
          </p:cNvPr>
          <p:cNvSpPr txBox="1"/>
          <p:nvPr/>
        </p:nvSpPr>
        <p:spPr>
          <a:xfrm>
            <a:off x="4452670" y="4351078"/>
            <a:ext cx="3278828" cy="1888737"/>
          </a:xfrm>
          <a:prstGeom prst="rect">
            <a:avLst/>
          </a:prstGeom>
          <a:solidFill>
            <a:srgbClr val="F4F90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605" tIns="14605" rIns="14605" bIns="1460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300" b="1" kern="1200" dirty="0">
                <a:solidFill>
                  <a:srgbClr val="E83842"/>
                </a:solidFill>
                <a:latin typeface="Sailec"/>
                <a:cs typeface="Sailec"/>
              </a:rPr>
              <a:t>Acompañamiento   con </a:t>
            </a:r>
            <a:r>
              <a:rPr lang="es-ES" sz="2300" b="1" dirty="0">
                <a:solidFill>
                  <a:srgbClr val="E83842"/>
                </a:solidFill>
                <a:latin typeface="Sailec"/>
                <a:cs typeface="Sailec"/>
              </a:rPr>
              <a:t>t</a:t>
            </a:r>
            <a:r>
              <a:rPr lang="es-ES" sz="2300" b="1" kern="1200" dirty="0">
                <a:solidFill>
                  <a:srgbClr val="E83842"/>
                </a:solidFill>
                <a:latin typeface="Sailec"/>
                <a:cs typeface="Sailec"/>
              </a:rPr>
              <a:t>ecnología innovadora a docentes y jefes técnicos </a:t>
            </a:r>
            <a:endParaRPr lang="en-US" sz="2300" b="1" kern="1200" dirty="0">
              <a:solidFill>
                <a:srgbClr val="E83842"/>
              </a:solidFill>
              <a:latin typeface="Sailec"/>
              <a:cs typeface="Sailec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FBFFBF-E4D0-4B7B-AD15-A1E385456C44}"/>
              </a:ext>
            </a:extLst>
          </p:cNvPr>
          <p:cNvSpPr txBox="1"/>
          <p:nvPr/>
        </p:nvSpPr>
        <p:spPr>
          <a:xfrm>
            <a:off x="8071007" y="4346830"/>
            <a:ext cx="3278828" cy="1880286"/>
          </a:xfrm>
          <a:prstGeom prst="rect">
            <a:avLst/>
          </a:prstGeom>
          <a:solidFill>
            <a:srgbClr val="F4F90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605" tIns="14605" rIns="14605" bIns="1460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300" b="1" kern="1200" dirty="0">
                <a:solidFill>
                  <a:srgbClr val="E83842"/>
                </a:solidFill>
                <a:latin typeface="Sailec"/>
                <a:cs typeface="Sailec"/>
              </a:rPr>
              <a:t>Curso presencial  estudio de clase pública</a:t>
            </a:r>
            <a:endParaRPr lang="en-US" sz="2300" b="1" kern="1200" dirty="0">
              <a:solidFill>
                <a:srgbClr val="E83842"/>
              </a:solidFill>
              <a:latin typeface="Sailec"/>
              <a:cs typeface="Sailec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5A1D574-E00C-4ECB-A3D9-C78F3C7D73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5" b="7936"/>
          <a:stretch/>
        </p:blipFill>
        <p:spPr>
          <a:xfrm>
            <a:off x="798514" y="2086915"/>
            <a:ext cx="3354388" cy="205422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93AB530-0D4F-43BB-B7DE-381F830A31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53" t="9227"/>
          <a:stretch/>
        </p:blipFill>
        <p:spPr>
          <a:xfrm>
            <a:off x="4444999" y="2086916"/>
            <a:ext cx="3310027" cy="2031999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4A9E6BF2-3B71-4C91-9A06-778FF23D02A3}"/>
              </a:ext>
            </a:extLst>
          </p:cNvPr>
          <p:cNvSpPr txBox="1">
            <a:spLocks/>
          </p:cNvSpPr>
          <p:nvPr/>
        </p:nvSpPr>
        <p:spPr>
          <a:xfrm>
            <a:off x="688546" y="179689"/>
            <a:ext cx="10061515" cy="1527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1" kern="1200" spc="-120" baseline="0">
                <a:solidFill>
                  <a:schemeClr val="tx1"/>
                </a:solidFill>
                <a:latin typeface="Sailec"/>
                <a:ea typeface="+mj-ea"/>
                <a:cs typeface="Sailec"/>
              </a:defRPr>
            </a:lvl1pPr>
          </a:lstStyle>
          <a:p>
            <a:pPr>
              <a:lnSpc>
                <a:spcPct val="100000"/>
              </a:lnSpc>
            </a:pPr>
            <a:r>
              <a:rPr lang="es-CL" sz="3600" spc="0" dirty="0">
                <a:solidFill>
                  <a:srgbClr val="E83842"/>
                </a:solidFill>
              </a:rPr>
              <a:t>Set Leo Primero </a:t>
            </a:r>
          </a:p>
          <a:p>
            <a:pPr>
              <a:lnSpc>
                <a:spcPct val="110000"/>
              </a:lnSpc>
            </a:pPr>
            <a:r>
              <a:rPr lang="es-CL" sz="3600" spc="0" dirty="0">
                <a:solidFill>
                  <a:srgbClr val="005DE4"/>
                </a:solidFill>
              </a:rPr>
              <a:t>Desarrollo Profesional docentes y líderes </a:t>
            </a:r>
          </a:p>
        </p:txBody>
      </p:sp>
      <p:pic>
        <p:nvPicPr>
          <p:cNvPr id="2" name="Picture 1" descr="clase-publica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6"/>
          <a:stretch/>
        </p:blipFill>
        <p:spPr>
          <a:xfrm>
            <a:off x="8052228" y="2082746"/>
            <a:ext cx="3339672" cy="202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50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0556CDD-424C-41F2-BB3A-3A08C7BDF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91" b="15802"/>
          <a:stretch/>
        </p:blipFill>
        <p:spPr>
          <a:xfrm>
            <a:off x="6828007" y="3416300"/>
            <a:ext cx="5363993" cy="34417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4A9E6BF2-3B71-4C91-9A06-778FF23D02A3}"/>
              </a:ext>
            </a:extLst>
          </p:cNvPr>
          <p:cNvSpPr txBox="1">
            <a:spLocks/>
          </p:cNvSpPr>
          <p:nvPr/>
        </p:nvSpPr>
        <p:spPr>
          <a:xfrm>
            <a:off x="550136" y="393700"/>
            <a:ext cx="5028277" cy="19553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1" kern="1200" spc="-120" baseline="0">
                <a:solidFill>
                  <a:schemeClr val="tx1"/>
                </a:solidFill>
                <a:latin typeface="Sailec"/>
                <a:ea typeface="+mj-ea"/>
                <a:cs typeface="Sailec"/>
              </a:defRPr>
            </a:lvl1pPr>
          </a:lstStyle>
          <a:p>
            <a:pPr>
              <a:lnSpc>
                <a:spcPct val="100000"/>
              </a:lnSpc>
            </a:pPr>
            <a:r>
              <a:rPr lang="es-CL" sz="3600" spc="0" dirty="0">
                <a:solidFill>
                  <a:srgbClr val="E83842"/>
                </a:solidFill>
              </a:rPr>
              <a:t>Acceso a mayor cantidad y variedad  de  libros</a:t>
            </a:r>
            <a:endParaRPr lang="es-CL" sz="3600" spc="0" dirty="0">
              <a:solidFill>
                <a:srgbClr val="005DE4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304518F-42BE-4A67-94AB-6D59623DBDFA}"/>
              </a:ext>
            </a:extLst>
          </p:cNvPr>
          <p:cNvSpPr txBox="1">
            <a:spLocks/>
          </p:cNvSpPr>
          <p:nvPr/>
        </p:nvSpPr>
        <p:spPr>
          <a:xfrm>
            <a:off x="550136" y="2319782"/>
            <a:ext cx="5672060" cy="45382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ES" sz="3200" dirty="0">
                <a:solidFill>
                  <a:srgbClr val="005DE4"/>
                </a:solidFill>
                <a:latin typeface="Sailec Medium"/>
                <a:cs typeface="Sailec Medium"/>
              </a:rPr>
              <a:t>De 3.8 a 6 libros hasta 4° básico  y 100% bibliotecas de aula K a 2° básico </a:t>
            </a:r>
          </a:p>
          <a:p>
            <a:pPr marL="0" indent="0">
              <a:lnSpc>
                <a:spcPct val="100000"/>
              </a:lnSpc>
              <a:buNone/>
            </a:pPr>
            <a:endParaRPr lang="es-ES" sz="3200" dirty="0">
              <a:solidFill>
                <a:srgbClr val="005DE4"/>
              </a:solidFill>
              <a:latin typeface="Sailec Medium"/>
              <a:cs typeface="Sailec Medium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S" sz="3200" dirty="0">
                <a:solidFill>
                  <a:srgbClr val="005DE4"/>
                </a:solidFill>
                <a:latin typeface="Sailec Medium"/>
                <a:cs typeface="Sailec Medium"/>
              </a:rPr>
              <a:t>Biblioteca Digital Escolar</a:t>
            </a:r>
          </a:p>
          <a:p>
            <a:pPr marL="0" indent="0">
              <a:lnSpc>
                <a:spcPct val="100000"/>
              </a:lnSpc>
              <a:buNone/>
            </a:pPr>
            <a:endParaRPr lang="es-ES" sz="3200" dirty="0">
              <a:solidFill>
                <a:srgbClr val="005DE4"/>
              </a:solidFill>
              <a:latin typeface="Sailec Medium"/>
              <a:cs typeface="Sailec Medium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S" sz="3200" dirty="0">
                <a:solidFill>
                  <a:srgbClr val="005DE4"/>
                </a:solidFill>
                <a:latin typeface="Sailec Medium"/>
                <a:cs typeface="Sailec Medium"/>
              </a:rPr>
              <a:t>100% Bibliotecas para Chile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300" y="393700"/>
            <a:ext cx="2032000" cy="82517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26AB392-9435-4D34-81DE-BC76D6D33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007" y="47625"/>
            <a:ext cx="3350261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77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419101" y="130810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_tradnl" sz="2400" b="1" i="0" u="none" strike="noStrike" kern="1200" cap="none" spc="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</a:endParaRPr>
          </a:p>
          <a:p>
            <a:pPr marL="347472" marR="0" lvl="1" indent="-3429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E83842"/>
              </a:buClr>
              <a:buSzTx/>
              <a:buFont typeface="Arial"/>
              <a:buChar char="•"/>
              <a:tabLst/>
              <a:defRPr/>
            </a:pP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Aprender a leer comprensivamente es un proceso complejo y no observable, y no existen mecanismos específicos en el cerebro creados para esto. </a:t>
            </a:r>
          </a:p>
          <a:p>
            <a:pPr marL="347472" marR="0" lvl="1" indent="-3429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E83842"/>
              </a:buClr>
              <a:buSzTx/>
              <a:buFont typeface="Arial"/>
              <a:buChar char="•"/>
              <a:tabLst/>
              <a:defRPr/>
            </a:pP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Modelo Simple de Lectura (</a:t>
            </a:r>
            <a:r>
              <a:rPr kumimoji="0" lang="es-CL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Hoover</a:t>
            </a: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 &amp; </a:t>
            </a:r>
            <a:r>
              <a:rPr kumimoji="0" lang="es-CL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Gough</a:t>
            </a: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 1990)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56522" y="254000"/>
            <a:ext cx="6506817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  <a:cs typeface="+mn-cs"/>
              </a:rPr>
              <a:t>¿Qué modelo está detrás?</a:t>
            </a:r>
            <a:endParaRPr kumimoji="0" lang="en-US" sz="3200" b="1" i="0" u="none" strike="noStrike" kern="1200" cap="none" spc="10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  <a:cs typeface="Sailec"/>
            </a:endParaRPr>
          </a:p>
        </p:txBody>
      </p:sp>
      <p:pic>
        <p:nvPicPr>
          <p:cNvPr id="5" name="Picture 1" descr="Screen%20Shot%202019-05-03%20at%2012.23.54.png">
            <a:extLst>
              <a:ext uri="{FF2B5EF4-FFF2-40B4-BE49-F238E27FC236}">
                <a16:creationId xmlns:a16="http://schemas.microsoft.com/office/drawing/2014/main" id="{44467D9C-0113-46F9-A8E7-BC0589B0C62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153" y="3429000"/>
            <a:ext cx="7127714" cy="3080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589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419101" y="130810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_tradnl" sz="2400" b="1" i="0" u="none" strike="noStrike" kern="1200" cap="none" spc="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</a:endParaRPr>
          </a:p>
          <a:p>
            <a:pPr marL="347472" marR="0" lvl="1" indent="-3429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E83842"/>
              </a:buClr>
              <a:buSzTx/>
              <a:buFont typeface="Arial"/>
              <a:buChar char="•"/>
              <a:tabLst/>
              <a:defRPr/>
            </a:pPr>
            <a:endParaRPr kumimoji="0" lang="es-CL" sz="2200" b="0" i="0" u="none" strike="noStrike" kern="1200" cap="none" spc="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93842" y="254000"/>
            <a:ext cx="5777949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  <a:cs typeface="+mn-cs"/>
              </a:rPr>
              <a:t>¿Qué modelo está detrás?</a:t>
            </a:r>
            <a:endParaRPr kumimoji="0" lang="en-US" sz="3200" b="1" i="0" u="none" strike="noStrike" kern="1200" cap="none" spc="10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  <a:cs typeface="Sailec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8E1A2B9-A82F-480E-92C1-533AF8C8BF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6400" y="1115410"/>
            <a:ext cx="10718855" cy="563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22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1" y="1308100"/>
            <a:ext cx="4673600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_tradnl" sz="2400" b="1" i="0" u="none" strike="noStrike" kern="1200" cap="none" spc="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</a:endParaRPr>
          </a:p>
          <a:p>
            <a:pPr marL="347472" marR="0" lvl="1" indent="-3429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E83842"/>
              </a:buClr>
              <a:buSzTx/>
              <a:buFont typeface="Arial"/>
              <a:buChar char="•"/>
              <a:tabLst/>
              <a:defRPr/>
            </a:pP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El Plan Leo Primero obedece a un enfoque 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pedagógico equilibrado (Medina, Valdivia &amp; San Martín, 2014): </a:t>
            </a: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</a:rPr>
              <a:t>destrezas de decodificación deben enseñarse simultáneamente a las de construcción de significado.</a:t>
            </a: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</a:endParaRPr>
          </a:p>
          <a:p>
            <a:pPr marL="347472" marR="0" lvl="1" indent="-3429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E83842"/>
              </a:buClr>
              <a:buSzTx/>
              <a:buFont typeface="Arial"/>
              <a:buChar char="•"/>
              <a:tabLst/>
              <a:defRPr/>
            </a:pPr>
            <a:endParaRPr kumimoji="0" lang="es-CL" sz="2200" b="0" i="0" u="none" strike="noStrike" kern="1200" cap="none" spc="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7826" y="254000"/>
            <a:ext cx="5804452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5DE4"/>
                </a:solidFill>
                <a:effectLst/>
                <a:uLnTx/>
                <a:uFillTx/>
                <a:latin typeface="Sailec"/>
                <a:ea typeface="+mn-ea"/>
                <a:cs typeface="+mn-cs"/>
              </a:rPr>
              <a:t>¿Qué modelo está detrás?</a:t>
            </a:r>
            <a:endParaRPr kumimoji="0" lang="en-US" sz="3200" b="1" i="0" u="none" strike="noStrike" kern="1200" cap="none" spc="100" normalizeH="0" baseline="0" noProof="0" dirty="0">
              <a:ln>
                <a:noFill/>
              </a:ln>
              <a:solidFill>
                <a:srgbClr val="005DE4"/>
              </a:solidFill>
              <a:effectLst/>
              <a:uLnTx/>
              <a:uFillTx/>
              <a:latin typeface="Sailec"/>
              <a:ea typeface="+mn-ea"/>
              <a:cs typeface="Sailec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778CF6D-2129-4528-AE8B-33997D5B7230}"/>
              </a:ext>
            </a:extLst>
          </p:cNvPr>
          <p:cNvGraphicFramePr/>
          <p:nvPr/>
        </p:nvGraphicFramePr>
        <p:xfrm>
          <a:off x="4064000" y="111541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179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7DE33F4-A825-4303-82DE-787119995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198" y="412297"/>
            <a:ext cx="8837957" cy="603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15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 relacionada">
            <a:extLst>
              <a:ext uri="{FF2B5EF4-FFF2-40B4-BE49-F238E27FC236}">
                <a16:creationId xmlns:a16="http://schemas.microsoft.com/office/drawing/2014/main" id="{A08B7F5D-C7EF-4412-A43D-D2B16F086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65" y="1364973"/>
            <a:ext cx="6895279" cy="45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053EA97-C6AA-486B-98D6-638D6DCCA88E}"/>
              </a:ext>
            </a:extLst>
          </p:cNvPr>
          <p:cNvSpPr txBox="1">
            <a:spLocks/>
          </p:cNvSpPr>
          <p:nvPr/>
        </p:nvSpPr>
        <p:spPr>
          <a:xfrm>
            <a:off x="911955" y="3429000"/>
            <a:ext cx="4057611" cy="255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rgbClr val="005DE4"/>
                </a:solidFill>
                <a:latin typeface="Sailec"/>
                <a:cs typeface="Sailec"/>
              </a:rPr>
              <a:t>Rol docente, jefe UTP, directivo. </a:t>
            </a:r>
          </a:p>
          <a:p>
            <a:pPr>
              <a:lnSpc>
                <a:spcPct val="100000"/>
              </a:lnSpc>
            </a:pPr>
            <a:endParaRPr lang="es-ES" sz="50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rgbClr val="005DE4"/>
                </a:solidFill>
                <a:latin typeface="Sailec"/>
              </a:rPr>
              <a:t>Clases públicas</a:t>
            </a:r>
            <a:endParaRPr lang="es-CL" sz="5000" dirty="0">
              <a:solidFill>
                <a:srgbClr val="005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69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419101" y="130810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dirty="0">
              <a:solidFill>
                <a:srgbClr val="005DE4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083" y="254000"/>
            <a:ext cx="6930796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solidFill>
                  <a:srgbClr val="005DE4"/>
                </a:solidFill>
                <a:latin typeface="Sailec"/>
              </a:rPr>
              <a:t>Tareas de cada actor educativo</a:t>
            </a:r>
            <a:endParaRPr lang="en-US" sz="3200" b="1" spc="100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D863FA6-867A-4F52-9B65-16B048BBCE0D}"/>
              </a:ext>
            </a:extLst>
          </p:cNvPr>
          <p:cNvGraphicFramePr/>
          <p:nvPr/>
        </p:nvGraphicFramePr>
        <p:xfrm>
          <a:off x="1471083" y="1562100"/>
          <a:ext cx="9249833" cy="5295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54701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5867941" y="1564434"/>
            <a:ext cx="5468274" cy="468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MX" sz="3600" b="1" dirty="0">
                <a:solidFill>
                  <a:srgbClr val="005DE4"/>
                </a:solidFill>
                <a:latin typeface="Sailec"/>
                <a:cs typeface="Sailec"/>
              </a:rPr>
              <a:t>“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El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profesor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de Primero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Básico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tiene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un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rol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fundamental al interior de la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escuela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,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porque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es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él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quien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tiene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la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responsabilidad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de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enseñar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a leer a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nuestros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 </a:t>
            </a:r>
            <a:r>
              <a:rPr lang="en-US" sz="3600" b="1" dirty="0" err="1">
                <a:solidFill>
                  <a:srgbClr val="005DE4"/>
                </a:solidFill>
                <a:latin typeface="Sailec"/>
                <a:cs typeface="Sailec"/>
              </a:rPr>
              <a:t>niños</a:t>
            </a:r>
            <a:r>
              <a:rPr lang="en-US" sz="3600" b="1" dirty="0">
                <a:solidFill>
                  <a:srgbClr val="005DE4"/>
                </a:solidFill>
                <a:latin typeface="Sailec"/>
                <a:cs typeface="Sailec"/>
              </a:rPr>
              <a:t>”</a:t>
            </a:r>
            <a:endParaRPr lang="es-CL" sz="3600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510D945-33AB-1D43-9D0A-E2C997B924CA}"/>
              </a:ext>
            </a:extLst>
          </p:cNvPr>
          <p:cNvSpPr/>
          <p:nvPr/>
        </p:nvSpPr>
        <p:spPr>
          <a:xfrm>
            <a:off x="514864" y="1157722"/>
            <a:ext cx="4819135" cy="4819135"/>
          </a:xfrm>
          <a:prstGeom prst="ellipse">
            <a:avLst/>
          </a:prstGeom>
          <a:solidFill>
            <a:srgbClr val="005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Graphic 10">
            <a:extLst>
              <a:ext uri="{FF2B5EF4-FFF2-40B4-BE49-F238E27FC236}">
                <a16:creationId xmlns:a16="http://schemas.microsoft.com/office/drawing/2014/main" id="{6C5A57C5-3209-4398-87FF-8AFC59D54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98" y="1869369"/>
            <a:ext cx="3657465" cy="36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419101" y="130810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ES" sz="2200" b="0" dirty="0">
                <a:solidFill>
                  <a:srgbClr val="005DE4"/>
                </a:solidFill>
              </a:rPr>
              <a:t>Conseguir los objetivos de aprendizaje de los alumnos requiere estar mirando, analizando y perfeccionando las estrategias pedagógicas dentro del aula.</a:t>
            </a:r>
            <a:r>
              <a:rPr lang="es-ES_tradnl" sz="2200" b="0" dirty="0">
                <a:solidFill>
                  <a:srgbClr val="005DE4"/>
                </a:solidFill>
              </a:rPr>
              <a:t> 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ES" sz="2200" b="0" dirty="0">
                <a:solidFill>
                  <a:srgbClr val="005DE4"/>
                </a:solidFill>
              </a:rPr>
              <a:t>La dupla técnica entre profesora y UTP debe hacer esta mejora continua.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La profesora requiere de este apoyo constante del UTP. Requiere que UTP esté presente en el aula para detectar oportunidades de mejora.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ES" sz="2200" b="0" dirty="0">
                <a:solidFill>
                  <a:srgbClr val="005DE4"/>
                </a:solidFill>
              </a:rPr>
              <a:t>Desde el plan Leo Primero propondremos estrategias para la dupla y pondremos a disposición herramientas tecnológicas que faciliten la labor de la dupla.</a:t>
            </a: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dirty="0">
              <a:solidFill>
                <a:srgbClr val="005DE4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6400" y="254000"/>
            <a:ext cx="8859520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solidFill>
                  <a:srgbClr val="005DE4"/>
                </a:solidFill>
                <a:latin typeface="Sailec"/>
              </a:rPr>
              <a:t>Relevancia y rol de la dupla técnica</a:t>
            </a:r>
            <a:endParaRPr lang="en-US" sz="3200" b="1" spc="100" dirty="0">
              <a:solidFill>
                <a:srgbClr val="005DE4"/>
              </a:solidFill>
              <a:latin typeface="Sailec"/>
              <a:cs typeface="Sailec"/>
            </a:endParaRPr>
          </a:p>
        </p:txBody>
      </p:sp>
    </p:spTree>
    <p:extLst>
      <p:ext uri="{BB962C8B-B14F-4D97-AF65-F5344CB8AC3E}">
        <p14:creationId xmlns:p14="http://schemas.microsoft.com/office/powerpoint/2010/main" val="3186544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245996" y="933509"/>
            <a:ext cx="6137342" cy="5295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método japonés de observación y retroalimentación de clases</a:t>
            </a:r>
            <a:r>
              <a:rPr lang="es-ES_tradnl" sz="2200" b="0" dirty="0">
                <a:solidFill>
                  <a:srgbClr val="005DE4"/>
                </a:solidFill>
              </a:rPr>
              <a:t>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un docente hace una clase frente a otros profesores que observan y entregan sus comentarios </a:t>
            </a:r>
            <a:r>
              <a:rPr lang="es-ES_tradnl" sz="2200" b="0" dirty="0">
                <a:solidFill>
                  <a:srgbClr val="005DE4"/>
                </a:solidFill>
              </a:rPr>
              <a:t>. 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se utiliza hace más de 140 años en Japón, extendiéndose exitosamente a otros países.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ha mejorado la efectividad de las prácticas docentes y la formación continua del profesorado.</a:t>
            </a: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dirty="0">
              <a:solidFill>
                <a:srgbClr val="005DE4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6400" y="254000"/>
            <a:ext cx="8859520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solidFill>
                  <a:srgbClr val="005DE4"/>
                </a:solidFill>
                <a:latin typeface="Sailec"/>
              </a:rPr>
              <a:t>¿Qué es una clase pública o </a:t>
            </a:r>
            <a:r>
              <a:rPr lang="es-CL" sz="3200" b="1" dirty="0" err="1">
                <a:solidFill>
                  <a:srgbClr val="005DE4"/>
                </a:solidFill>
                <a:latin typeface="Sailec"/>
              </a:rPr>
              <a:t>lesson</a:t>
            </a:r>
            <a:r>
              <a:rPr lang="es-CL" sz="3200" b="1" dirty="0">
                <a:solidFill>
                  <a:srgbClr val="005DE4"/>
                </a:solidFill>
                <a:latin typeface="Sailec"/>
              </a:rPr>
              <a:t> </a:t>
            </a:r>
            <a:r>
              <a:rPr lang="es-CL" sz="3200" b="1" dirty="0" err="1">
                <a:solidFill>
                  <a:srgbClr val="005DE4"/>
                </a:solidFill>
                <a:latin typeface="Sailec"/>
              </a:rPr>
              <a:t>study</a:t>
            </a:r>
            <a:r>
              <a:rPr lang="es-CL" sz="3200" b="1" dirty="0">
                <a:solidFill>
                  <a:srgbClr val="005DE4"/>
                </a:solidFill>
                <a:latin typeface="Sailec"/>
              </a:rPr>
              <a:t>?</a:t>
            </a:r>
            <a:endParaRPr lang="en-US" sz="3200" b="1" spc="100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pic>
        <p:nvPicPr>
          <p:cNvPr id="1026" name="Picture 2" descr="Resultado de imagen para estudio de clases">
            <a:extLst>
              <a:ext uri="{FF2B5EF4-FFF2-40B4-BE49-F238E27FC236}">
                <a16:creationId xmlns:a16="http://schemas.microsoft.com/office/drawing/2014/main" id="{3A814E43-EF4E-4883-A9AD-B6F3A5ECB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727" y="1604455"/>
            <a:ext cx="4946075" cy="436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747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C089817-27DE-47F7-A5E3-C6CCED75CD36}"/>
              </a:ext>
            </a:extLst>
          </p:cNvPr>
          <p:cNvSpPr txBox="1">
            <a:spLocks/>
          </p:cNvSpPr>
          <p:nvPr/>
        </p:nvSpPr>
        <p:spPr>
          <a:xfrm>
            <a:off x="304362" y="1020676"/>
            <a:ext cx="6538093" cy="529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sz="180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1800" b="0" dirty="0">
                <a:solidFill>
                  <a:srgbClr val="005DE4"/>
                </a:solidFill>
              </a:rPr>
              <a:t>se concibe como una forma de mejoramiento escolar basado en el </a:t>
            </a:r>
            <a:r>
              <a:rPr lang="es-CL" sz="1800" dirty="0">
                <a:solidFill>
                  <a:srgbClr val="005DE4"/>
                </a:solidFill>
              </a:rPr>
              <a:t>desarrollo profesional que se genera en la escuela</a:t>
            </a:r>
            <a:r>
              <a:rPr lang="es-CL" sz="1800" dirty="0">
                <a:solidFill>
                  <a:schemeClr val="tx1"/>
                </a:solidFill>
              </a:rPr>
              <a:t> </a:t>
            </a:r>
            <a:r>
              <a:rPr lang="es-CL" sz="1800" b="0" dirty="0">
                <a:solidFill>
                  <a:srgbClr val="005DE4"/>
                </a:solidFill>
              </a:rPr>
              <a:t>(</a:t>
            </a:r>
            <a:r>
              <a:rPr lang="es-CL" sz="1800" b="0" dirty="0" err="1">
                <a:solidFill>
                  <a:srgbClr val="005DE4"/>
                </a:solidFill>
              </a:rPr>
              <a:t>Isoda</a:t>
            </a:r>
            <a:r>
              <a:rPr lang="es-CL" sz="1800" b="0" dirty="0">
                <a:solidFill>
                  <a:srgbClr val="005DE4"/>
                </a:solidFill>
              </a:rPr>
              <a:t>, 2014).</a:t>
            </a:r>
            <a:endParaRPr lang="es-ES_tradnl" sz="180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1800" b="0" dirty="0">
                <a:solidFill>
                  <a:srgbClr val="005DE4"/>
                </a:solidFill>
              </a:rPr>
              <a:t>trabajando con otros profesores para </a:t>
            </a:r>
            <a:r>
              <a:rPr lang="es-CL" sz="1800" dirty="0">
                <a:solidFill>
                  <a:srgbClr val="005DE4"/>
                </a:solidFill>
              </a:rPr>
              <a:t>examinarse y criticarse mutuamente </a:t>
            </a:r>
            <a:r>
              <a:rPr lang="es-CL" sz="1800" b="0" dirty="0">
                <a:solidFill>
                  <a:srgbClr val="005DE4"/>
                </a:solidFill>
              </a:rPr>
              <a:t>las técnicas de enseñanza (</a:t>
            </a:r>
            <a:r>
              <a:rPr lang="es-CL" sz="1800" b="0" dirty="0" err="1">
                <a:solidFill>
                  <a:srgbClr val="005DE4"/>
                </a:solidFill>
              </a:rPr>
              <a:t>Isoda</a:t>
            </a:r>
            <a:r>
              <a:rPr lang="es-CL" sz="1800" b="0" dirty="0">
                <a:solidFill>
                  <a:srgbClr val="005DE4"/>
                </a:solidFill>
              </a:rPr>
              <a:t> y otros, 2007).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ES_tradnl" sz="18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1800" b="0" dirty="0">
                <a:solidFill>
                  <a:srgbClr val="005DE4"/>
                </a:solidFill>
              </a:rPr>
              <a:t>los profesores generan, acumulan y comparten conocimiento con sus pares (</a:t>
            </a:r>
            <a:r>
              <a:rPr lang="es-CL" sz="1800" b="0" dirty="0" err="1">
                <a:solidFill>
                  <a:srgbClr val="005DE4"/>
                </a:solidFill>
              </a:rPr>
              <a:t>Isoda</a:t>
            </a:r>
            <a:r>
              <a:rPr lang="es-CL" sz="1800" b="0" dirty="0">
                <a:solidFill>
                  <a:srgbClr val="005DE4"/>
                </a:solidFill>
              </a:rPr>
              <a:t> y otros, 2007).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1800" b="0" dirty="0">
                <a:solidFill>
                  <a:srgbClr val="005DE4"/>
                </a:solidFill>
              </a:rPr>
              <a:t>las clases públicas </a:t>
            </a:r>
            <a:r>
              <a:rPr lang="es-CL" sz="1800" dirty="0">
                <a:solidFill>
                  <a:srgbClr val="005DE4"/>
                </a:solidFill>
              </a:rPr>
              <a:t>desarrollan una comunidad de aprendizaje </a:t>
            </a:r>
            <a:r>
              <a:rPr lang="es-CL" sz="1800" b="0" dirty="0">
                <a:solidFill>
                  <a:srgbClr val="005DE4"/>
                </a:solidFill>
              </a:rPr>
              <a:t>(Vidal, 2015).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1800" b="0" dirty="0">
                <a:solidFill>
                  <a:srgbClr val="005DE4"/>
                </a:solidFill>
              </a:rPr>
              <a:t>no nos observan, sino que nuestros pares están allí para contribuir y también aprender de nuestra práctica docente (Pilar Mery, UDD).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6400" y="254000"/>
            <a:ext cx="8859520" cy="766676"/>
          </a:xfrm>
          <a:prstGeom prst="rect">
            <a:avLst/>
          </a:prstGeom>
          <a:solidFill>
            <a:srgbClr val="4BE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5721" y="348734"/>
            <a:ext cx="8583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solidFill>
                  <a:srgbClr val="005DE4"/>
                </a:solidFill>
                <a:latin typeface="Sailec"/>
              </a:rPr>
              <a:t>¿Cuál es su relevancia e importancia?</a:t>
            </a:r>
            <a:endParaRPr lang="en-US" sz="3200" b="1" spc="100" dirty="0">
              <a:solidFill>
                <a:srgbClr val="005DE4"/>
              </a:solidFill>
              <a:latin typeface="Sailec"/>
              <a:cs typeface="Sailec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C4AF2F2-770E-4905-97BA-2DAA33847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455" y="4239610"/>
            <a:ext cx="4930444" cy="26183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089A47E-CC4A-4B23-8480-E5DC91087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455" y="1115410"/>
            <a:ext cx="493044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96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 descr="Diana">
            <a:extLst>
              <a:ext uri="{FF2B5EF4-FFF2-40B4-BE49-F238E27FC236}">
                <a16:creationId xmlns:a16="http://schemas.microsoft.com/office/drawing/2014/main" id="{F1648D1A-0746-490B-8A8D-6711A5C4F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4938"/>
            <a:ext cx="1396873" cy="139687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7C855958-C708-4CEE-9545-4C91B362B979}"/>
              </a:ext>
            </a:extLst>
          </p:cNvPr>
          <p:cNvSpPr txBox="1">
            <a:spLocks/>
          </p:cNvSpPr>
          <p:nvPr/>
        </p:nvSpPr>
        <p:spPr>
          <a:xfrm>
            <a:off x="1733757" y="442440"/>
            <a:ext cx="7368050" cy="5418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b="1" dirty="0">
                <a:solidFill>
                  <a:srgbClr val="E83842"/>
                </a:solidFill>
                <a:latin typeface="Sailec"/>
                <a:cs typeface="Sailec"/>
              </a:rPr>
              <a:t>Objetivos clases públicas Leo Primero</a:t>
            </a:r>
            <a:endParaRPr lang="es-CL" sz="32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402B9215-797C-4AAB-82B3-B150859F8623}"/>
              </a:ext>
            </a:extLst>
          </p:cNvPr>
          <p:cNvSpPr txBox="1">
            <a:spLocks/>
          </p:cNvSpPr>
          <p:nvPr/>
        </p:nvSpPr>
        <p:spPr>
          <a:xfrm>
            <a:off x="419101" y="1119660"/>
            <a:ext cx="11772899" cy="5295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accent1"/>
                </a:solidFill>
                <a:latin typeface="Sailec"/>
                <a:ea typeface="+mn-ea"/>
                <a:cs typeface="Sailec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ailec"/>
                <a:ea typeface="+mn-ea"/>
                <a:cs typeface="Sailec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Sailec"/>
                <a:ea typeface="+mn-ea"/>
                <a:cs typeface="Sailec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s-ES_tradnl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Presentar frente a todos los profesores y equipos UTP una metodología efectiva de desarrollo profesional y de mejora de prácticas pedagógicas.</a:t>
            </a: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ES_tradn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Modelar algunas prácticas y métodos presentes en el texto escolar Leo Primero para el logro de una lectura comprensiva.  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Incentivar a que los profesores y equipos UTP abran sus clases, estudien sus clases y repliquen clases públicas en sus propias comunidades y entornos cercanos (comuna).</a:t>
            </a: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endParaRPr lang="es-CL" sz="2200" b="0" dirty="0">
              <a:solidFill>
                <a:srgbClr val="005DE4"/>
              </a:solidFill>
            </a:endParaRPr>
          </a:p>
          <a:p>
            <a:pPr lvl="1">
              <a:lnSpc>
                <a:spcPct val="120000"/>
              </a:lnSpc>
              <a:buClr>
                <a:srgbClr val="E83842"/>
              </a:buClr>
              <a:buFont typeface="Arial"/>
              <a:buChar char="•"/>
            </a:pPr>
            <a:r>
              <a:rPr lang="es-CL" sz="2200" b="0" dirty="0">
                <a:solidFill>
                  <a:srgbClr val="005DE4"/>
                </a:solidFill>
              </a:rPr>
              <a:t>No necesariamente es presentar prácticas pedagógicas perfectas, sino que ir perfeccionando en el tiempo esas prácticas pedagógicas.</a:t>
            </a:r>
          </a:p>
        </p:txBody>
      </p:sp>
    </p:spTree>
    <p:extLst>
      <p:ext uri="{BB962C8B-B14F-4D97-AF65-F5344CB8AC3E}">
        <p14:creationId xmlns:p14="http://schemas.microsoft.com/office/powerpoint/2010/main" val="959180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6383339" y="168111"/>
            <a:ext cx="5808661" cy="1877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s-CL" sz="12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E537626A-8E9A-465D-A43C-CB479CA4DEDE}"/>
              </a:ext>
            </a:extLst>
          </p:cNvPr>
          <p:cNvSpPr txBox="1">
            <a:spLocks/>
          </p:cNvSpPr>
          <p:nvPr/>
        </p:nvSpPr>
        <p:spPr>
          <a:xfrm>
            <a:off x="5562600" y="1447800"/>
            <a:ext cx="5682050" cy="396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MX" sz="3200" b="1" dirty="0">
                <a:solidFill>
                  <a:srgbClr val="005DE4"/>
                </a:solidFill>
                <a:latin typeface="Sailec"/>
                <a:cs typeface="Sailec"/>
              </a:rPr>
              <a:t>Leo Primero garantiza el acceso a libros; fortalece la formación de quiénes enseñan a leer comprensivamente , los docentes; e involucra a la familia, comprometiéndola con el proceso de aprendizaje de sus hijos.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D996F1B-DBD4-C54A-9082-318C62477B48}"/>
              </a:ext>
            </a:extLst>
          </p:cNvPr>
          <p:cNvSpPr/>
          <p:nvPr/>
        </p:nvSpPr>
        <p:spPr>
          <a:xfrm>
            <a:off x="514864" y="1157722"/>
            <a:ext cx="4819135" cy="4819135"/>
          </a:xfrm>
          <a:prstGeom prst="ellipse">
            <a:avLst/>
          </a:prstGeom>
          <a:solidFill>
            <a:srgbClr val="005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6CC441DE-43DD-2548-B6B6-54C143BE1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98" y="1869369"/>
            <a:ext cx="3657465" cy="36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555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5800" y="5886450"/>
            <a:ext cx="838200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38600" y="5295900"/>
            <a:ext cx="1352550" cy="1181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28600" y="2743200"/>
            <a:ext cx="499761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kern="0"/>
              <a:t>Además…..</a:t>
            </a:r>
            <a:endParaRPr lang="es-CL" b="1" kern="0"/>
          </a:p>
        </p:txBody>
      </p:sp>
    </p:spTree>
    <p:extLst>
      <p:ext uri="{BB962C8B-B14F-4D97-AF65-F5344CB8AC3E}">
        <p14:creationId xmlns:p14="http://schemas.microsoft.com/office/powerpoint/2010/main" val="4168346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76" t="9373" r="3734" b="16667"/>
          <a:stretch/>
        </p:blipFill>
        <p:spPr>
          <a:xfrm>
            <a:off x="0" y="1371600"/>
            <a:ext cx="12039600" cy="5309389"/>
          </a:xfrm>
          <a:prstGeom prst="rect">
            <a:avLst/>
          </a:prstGeom>
        </p:spPr>
      </p:pic>
      <p:sp>
        <p:nvSpPr>
          <p:cNvPr id="5" name="object 2"/>
          <p:cNvSpPr txBox="1"/>
          <p:nvPr/>
        </p:nvSpPr>
        <p:spPr>
          <a:xfrm>
            <a:off x="228600" y="304800"/>
            <a:ext cx="9448800" cy="503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30"/>
              </a:spcBef>
            </a:pPr>
            <a:r>
              <a:rPr lang="es-CL" sz="3200" spc="-195">
                <a:solidFill>
                  <a:srgbClr val="585858"/>
                </a:solidFill>
                <a:latin typeface="Arial"/>
                <a:cs typeface="Arial"/>
              </a:rPr>
              <a:t>Sitio web: www.curriculumnacional.cl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9568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/>
          <p:nvPr/>
        </p:nvSpPr>
        <p:spPr>
          <a:xfrm>
            <a:off x="228600" y="304800"/>
            <a:ext cx="9448800" cy="503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30"/>
              </a:spcBef>
            </a:pPr>
            <a:r>
              <a:rPr lang="es-CL" sz="3200" spc="-195">
                <a:solidFill>
                  <a:srgbClr val="585858"/>
                </a:solidFill>
                <a:latin typeface="Arial"/>
                <a:cs typeface="Arial"/>
              </a:rPr>
              <a:t>Sitio web: www.leoprimero.cl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757" t="8736" r="2782" b="15222"/>
          <a:stretch/>
        </p:blipFill>
        <p:spPr>
          <a:xfrm>
            <a:off x="38100" y="1219200"/>
            <a:ext cx="11963400" cy="535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7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4055" t="9374" r="46120" b="15625"/>
          <a:stretch/>
        </p:blipFill>
        <p:spPr>
          <a:xfrm>
            <a:off x="3505200" y="1066800"/>
            <a:ext cx="5181600" cy="5486400"/>
          </a:xfrm>
          <a:prstGeom prst="rect">
            <a:avLst/>
          </a:prstGeom>
        </p:spPr>
      </p:pic>
      <p:sp>
        <p:nvSpPr>
          <p:cNvPr id="5" name="object 2"/>
          <p:cNvSpPr txBox="1"/>
          <p:nvPr/>
        </p:nvSpPr>
        <p:spPr>
          <a:xfrm>
            <a:off x="228600" y="304800"/>
            <a:ext cx="9448800" cy="503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30"/>
              </a:spcBef>
            </a:pPr>
            <a:r>
              <a:rPr lang="es-CL" sz="3200" spc="-195">
                <a:solidFill>
                  <a:srgbClr val="585858"/>
                </a:solidFill>
                <a:latin typeface="Arial"/>
                <a:cs typeface="Arial"/>
              </a:rPr>
              <a:t>Sitio web: www. bibliotecas-cra.cl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6790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9DDB2BD-2A8A-4028-B258-6246E4CDC3C1}"/>
              </a:ext>
            </a:extLst>
          </p:cNvPr>
          <p:cNvSpPr txBox="1"/>
          <p:nvPr/>
        </p:nvSpPr>
        <p:spPr>
          <a:xfrm flipH="1">
            <a:off x="457200" y="1361801"/>
            <a:ext cx="11277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rgbClr val="005DE4"/>
                </a:solidFill>
                <a:latin typeface="Sailec"/>
                <a:cs typeface="Sailec"/>
                <a:hlinkClick r:id="rId2"/>
              </a:rPr>
              <a:t>www.leoprimero.cl</a:t>
            </a:r>
            <a:endParaRPr lang="es-ES" sz="54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algn="ctr"/>
            <a:r>
              <a:rPr lang="es-ES" sz="5400" b="1" dirty="0">
                <a:solidFill>
                  <a:srgbClr val="005DE4"/>
                </a:solidFill>
                <a:latin typeface="Sailec"/>
                <a:cs typeface="Sailec"/>
                <a:hlinkClick r:id="rId3"/>
              </a:rPr>
              <a:t>leoprimero@mineduc.cl</a:t>
            </a:r>
            <a:endParaRPr lang="es-ES" sz="54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algn="ctr"/>
            <a:endParaRPr lang="es-ES" sz="54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algn="ctr"/>
            <a:r>
              <a:rPr lang="es-ES" sz="5400" b="1" dirty="0">
                <a:solidFill>
                  <a:srgbClr val="005DE4"/>
                </a:solidFill>
                <a:latin typeface="Sailec"/>
                <a:cs typeface="Sailec"/>
                <a:hlinkClick r:id="rId4"/>
              </a:rPr>
              <a:t>www.cpeip.cl</a:t>
            </a:r>
            <a:endParaRPr lang="es-ES" sz="5400" b="1" dirty="0">
              <a:solidFill>
                <a:srgbClr val="005DE4"/>
              </a:solidFill>
              <a:latin typeface="Sailec"/>
              <a:cs typeface="Sailec"/>
            </a:endParaRPr>
          </a:p>
          <a:p>
            <a:pPr algn="ctr"/>
            <a:r>
              <a:rPr lang="es-ES" sz="5400" b="1" dirty="0">
                <a:solidFill>
                  <a:srgbClr val="005DE4"/>
                </a:solidFill>
                <a:latin typeface="Sailec"/>
                <a:cs typeface="Sailec"/>
              </a:rPr>
              <a:t>leoprimero.cpeip@mineduc.cl</a:t>
            </a:r>
            <a:endParaRPr lang="es-CL" sz="5400" b="1" dirty="0">
              <a:solidFill>
                <a:srgbClr val="005DE4"/>
              </a:solidFill>
              <a:latin typeface="Sailec"/>
              <a:cs typeface="Sailec"/>
            </a:endParaRPr>
          </a:p>
        </p:txBody>
      </p:sp>
    </p:spTree>
    <p:extLst>
      <p:ext uri="{BB962C8B-B14F-4D97-AF65-F5344CB8AC3E}">
        <p14:creationId xmlns:p14="http://schemas.microsoft.com/office/powerpoint/2010/main" val="161045482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politano">
  <a:themeElements>
    <a:clrScheme name="Metropolit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tropolitan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44E3BB9A-3BF5-4BE4-90CF-48BFABC78514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4943</TotalTime>
  <Words>1941</Words>
  <Application>Microsoft Office PowerPoint</Application>
  <PresentationFormat>Panorámica</PresentationFormat>
  <Paragraphs>203</Paragraphs>
  <Slides>34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34</vt:i4>
      </vt:variant>
    </vt:vector>
  </HeadingPairs>
  <TitlesOfParts>
    <vt:vector size="46" baseType="lpstr">
      <vt:lpstr>Calibri Light</vt:lpstr>
      <vt:lpstr>DejaVu Sans</vt:lpstr>
      <vt:lpstr>Sailec Bold</vt:lpstr>
      <vt:lpstr>Wingdings 2</vt:lpstr>
      <vt:lpstr>Sailec</vt:lpstr>
      <vt:lpstr>PFE Disappearing Font</vt:lpstr>
      <vt:lpstr>Sailec Medium</vt:lpstr>
      <vt:lpstr>Calibri</vt:lpstr>
      <vt:lpstr>Arial</vt:lpstr>
      <vt:lpstr>HDOfficeLightV0</vt:lpstr>
      <vt:lpstr>Metropolitano</vt:lpstr>
      <vt:lpstr>Tema de Office</vt:lpstr>
      <vt:lpstr>Presentación de PowerPoint</vt:lpstr>
      <vt:lpstr>Presentación de PowerPoint</vt:lpstr>
      <vt:lpstr>SIMCE 4° Básico Lectura 2017 </vt:lpstr>
      <vt:lpstr>Presentación de PowerPoint</vt:lpstr>
      <vt:lpstr>Presentación de PowerPoint</vt:lpstr>
      <vt:lpstr>Presentación de PowerPoint</vt:lpstr>
      <vt:lpstr>Estudio nacional de lectura  Resultados regionales según puntaje promedio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 Primero: Una mirada  hacia un sistema de calidad</dc:title>
  <dc:creator>Jesús Honorato E.</dc:creator>
  <cp:lastModifiedBy>Jesús Honorato E.</cp:lastModifiedBy>
  <cp:revision>123</cp:revision>
  <cp:lastPrinted>2019-01-24T22:21:02Z</cp:lastPrinted>
  <dcterms:created xsi:type="dcterms:W3CDTF">2018-12-28T04:57:36Z</dcterms:created>
  <dcterms:modified xsi:type="dcterms:W3CDTF">2019-06-12T19:48:37Z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9521399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S8.2.2</vt:lpwstr>
  </property>
</Properties>
</file>