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396" r:id="rId4"/>
    <p:sldId id="479" r:id="rId5"/>
    <p:sldId id="413" r:id="rId6"/>
    <p:sldId id="297" r:id="rId7"/>
    <p:sldId id="298" r:id="rId8"/>
    <p:sldId id="554" r:id="rId9"/>
    <p:sldId id="563" r:id="rId10"/>
    <p:sldId id="564" r:id="rId11"/>
    <p:sldId id="565" r:id="rId12"/>
    <p:sldId id="567" r:id="rId13"/>
    <p:sldId id="445" r:id="rId14"/>
    <p:sldId id="451" r:id="rId15"/>
    <p:sldId id="468" r:id="rId16"/>
    <p:sldId id="566" r:id="rId17"/>
    <p:sldId id="568" r:id="rId18"/>
    <p:sldId id="572" r:id="rId19"/>
    <p:sldId id="569" r:id="rId20"/>
    <p:sldId id="320" r:id="rId21"/>
    <p:sldId id="325" r:id="rId22"/>
  </p:sldIdLst>
  <p:sldSz cx="12192000" cy="6858000"/>
  <p:notesSz cx="7010400" cy="92964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a Jose Decombe Izquierdo" initials="MJDI" lastIdx="25" clrIdx="0">
    <p:extLst>
      <p:ext uri="{19B8F6BF-5375-455C-9EA6-DF929625EA0E}">
        <p15:presenceInfo xmlns:p15="http://schemas.microsoft.com/office/powerpoint/2012/main" userId="S::mariajose.decombe@mineduc.cl::7761a4f2-f1bb-43c8-be8d-ab0de4a00c6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0A39"/>
    <a:srgbClr val="3DC521"/>
    <a:srgbClr val="009DDD"/>
    <a:srgbClr val="F88585"/>
    <a:srgbClr val="7DDDD2"/>
    <a:srgbClr val="A9EB88"/>
    <a:srgbClr val="D30E7C"/>
    <a:srgbClr val="AC91DF"/>
    <a:srgbClr val="FB5327"/>
    <a:srgbClr val="FFC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8465" autoAdjust="0"/>
    <p:restoredTop sz="94227" autoAdjust="0"/>
  </p:normalViewPr>
  <p:slideViewPr>
    <p:cSldViewPr snapToGrid="0" showGuides="1">
      <p:cViewPr>
        <p:scale>
          <a:sx n="62" d="100"/>
          <a:sy n="62" d="100"/>
        </p:scale>
        <p:origin x="1164" y="2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65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9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734" y="0"/>
            <a:ext cx="3037840" cy="4669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5E63C3-B64A-46DF-A7B1-764B6AD6E874}" type="datetimeFigureOut">
              <a:rPr lang="es-CL" smtClean="0"/>
              <a:t>12-06-2019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4"/>
            <a:ext cx="5608320" cy="366045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430"/>
            <a:ext cx="3037840" cy="46697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734" y="8829430"/>
            <a:ext cx="3037840" cy="46697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F1CFB2-EF3C-4636-8282-B52A736098B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25707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1CFB2-EF3C-4636-8282-B52A736098B6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84514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CL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 otra parte, estos decretos hacen referencia a un marco legal sobre educación que ya se encuentra derogado para la educación parvularia, básica y media, como es la Ley Orgánica Constitucional de Enseñanza (LOCE), y a Marcos Curriculares que se encuentran en etapa final de transición a Bases Curriculares, como son los decretos 40 de 1996, y el decreto 220 de 1998, que se vinculan con objetivos generales de la educación distintos de aquellos que dispone la LGE, mantienen la nomenclatura de Objetivos Fundamentales y Contenidos Mínimos Obligatorios, así como otras conceptualizaciones asociadas a dichas regulaciones anteriores a la LGE y las BBCC (“sectores de aprendizaje”, por ejemplo). </a:t>
            </a:r>
            <a:endParaRPr lang="es-ES" sz="12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BFA0AC-AAF3-3D45-B79E-D2176CCDE749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04960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/>
              <a:t>PROCESO DE ELABORACION Y ACTUALIZACIÓN</a:t>
            </a:r>
          </a:p>
          <a:p>
            <a:endParaRPr lang="es-CL"/>
          </a:p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1CFB2-EF3C-4636-8282-B52A736098B6}" type="slidenum">
              <a:rPr lang="es-CL" smtClean="0"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332998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/>
              <a:t>La evaluación no es solo poner notas sino que ir más allá</a:t>
            </a:r>
          </a:p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1CFB2-EF3C-4636-8282-B52A736098B6}" type="slidenum">
              <a:rPr lang="es-CL" smtClean="0"/>
              <a:t>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020818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1CFB2-EF3C-4636-8282-B52A736098B6}" type="slidenum">
              <a:rPr lang="es-CL" smtClean="0"/>
              <a:t>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590645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/>
              <a:t>Qué es evaluación?</a:t>
            </a:r>
          </a:p>
          <a:p>
            <a:r>
              <a:rPr lang="es-CL"/>
              <a:t>Evaluación en la sala de clases : Usar la evaluación para apoyar el aprendizaje de todos. La única manera de saber si están aprendiendo es mediante las evidencias.</a:t>
            </a:r>
          </a:p>
          <a:p>
            <a:r>
              <a:rPr lang="es-CL"/>
              <a:t>La retroalimentación es una de las prácticas que necesita más tiempo y debe hacerse minuciosamente , ya no sirve sólo el </a:t>
            </a:r>
            <a:r>
              <a:rPr lang="es-CL" err="1"/>
              <a:t>check</a:t>
            </a:r>
            <a:r>
              <a:rPr lang="es-CL"/>
              <a:t>. Si yo quiero que aprendan, necesito explicar, ver donde se equivocó, quizás necesita más tiempo. Se debe hacer una retroalimentación donde se destaque el error y se den luces de como avanzar.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BFA0AC-AAF3-3D45-B79E-D2176CCDE749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29471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>
                <a:solidFill>
                  <a:schemeClr val="tx2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Cómo ayudar a mejorar el aprendizaje? Con la evaluación formativa</a:t>
            </a:r>
          </a:p>
          <a:p>
            <a:r>
              <a:rPr lang="es-CL">
                <a:solidFill>
                  <a:schemeClr val="tx2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Necesitamos evidencias de qué está pasando con el proceso de enseñanza-aprendizaje </a:t>
            </a:r>
          </a:p>
          <a:p>
            <a:r>
              <a:rPr lang="es-CL">
                <a:solidFill>
                  <a:schemeClr val="tx2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La comunicación sobre la evidencia formativa resulta imprescindible para monitorear y acompañar los procesos de enseñanza-aprendizaje, </a:t>
            </a:r>
          </a:p>
          <a:p>
            <a:endParaRPr lang="es-CL">
              <a:solidFill>
                <a:schemeClr val="tx2"/>
              </a:solidFill>
              <a:latin typeface="Candara" panose="020E0502030303020204" pitchFamily="34" charset="0"/>
              <a:cs typeface="Arial" panose="020B0604020202020204" pitchFamily="34" charset="0"/>
            </a:endParaRPr>
          </a:p>
          <a:p>
            <a:r>
              <a:rPr lang="es-CL">
                <a:solidFill>
                  <a:schemeClr val="tx2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Dar oportunidades para que los niños demuestren lo que han aprendido. </a:t>
            </a:r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FA0AC-AAF3-3D45-B79E-D2176CCDE749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49763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>
              <a:solidFill>
                <a:schemeClr val="tx2"/>
              </a:solidFill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FA0AC-AAF3-3D45-B79E-D2176CCDE749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30974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>
              <a:solidFill>
                <a:schemeClr val="tx2"/>
              </a:solidFill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FA0AC-AAF3-3D45-B79E-D2176CCDE749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00294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>
              <a:solidFill>
                <a:schemeClr val="tx2"/>
              </a:solidFill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FA0AC-AAF3-3D45-B79E-D2176CCDE749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79693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>
              <a:solidFill>
                <a:schemeClr val="tx2"/>
              </a:solidFill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FA0AC-AAF3-3D45-B79E-D2176CCDE749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75596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1CFB2-EF3C-4636-8282-B52A736098B6}" type="slidenum">
              <a:rPr lang="es-CL" smtClean="0"/>
              <a:t>12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157717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72385-6C3E-41FF-A419-7D0B8F75E3E7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21006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Durante el año escolar: </a:t>
            </a:r>
          </a:p>
          <a:p>
            <a:pPr marL="228600" indent="-228600">
              <a:buAutoNum type="arabicParenR"/>
            </a:pPr>
            <a:r>
              <a:rPr lang="es-ES" dirty="0"/>
              <a:t>Prevención de dificultades a través de; desarrollo profesional continuo, programas que promuevan aprendizajes tempranos fundamentales, instauración de programas o estrategias de construcción de climas en que los estudiantes se sientan desafiados, motivados y sepan qué se espera de ellos.</a:t>
            </a:r>
          </a:p>
          <a:p>
            <a:pPr marL="228600" indent="-228600">
              <a:buAutoNum type="arabicParenR"/>
            </a:pPr>
            <a:r>
              <a:rPr lang="es-ES" dirty="0"/>
              <a:t>Monitoreo constante a través de las diferentes instancias evaluativas.</a:t>
            </a:r>
          </a:p>
          <a:p>
            <a:pPr marL="0" indent="0">
              <a:buNone/>
            </a:pPr>
            <a:r>
              <a:rPr lang="es-ES" dirty="0"/>
              <a:t>Fin de año escolar: Análisis de cada caso en situación de riesgo de repitencia considerando al menos:</a:t>
            </a:r>
          </a:p>
          <a:p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El progreso en el aprendizaje que ha tenido el alumno durante el año.</a:t>
            </a:r>
            <a:endParaRPr lang="es-C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La magnitud de la brecha entre los aprendizajes logrados por el alumno y los logros de su grupo curso, y las consecuencias que ello pudiera tener para la continuidad de sus aprendizajes en el curso superior.</a:t>
            </a:r>
            <a:endParaRPr lang="es-C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Consideraciones de orden socioemocional que permitan comprender la situación del alumno y que ayuden a identificar cuál de los dos cursos sería más adecuado para su bienestar y desarrollo integral. </a:t>
            </a:r>
            <a:endParaRPr lang="es-C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1CFB2-EF3C-4636-8282-B52A736098B6}" type="slidenum">
              <a:rPr lang="es-CL" smtClean="0"/>
              <a:t>14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54170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72385-6C3E-41FF-A419-7D0B8F75E3E7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58065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1CFB2-EF3C-4636-8282-B52A736098B6}" type="slidenum">
              <a:rPr lang="es-CL" smtClean="0"/>
              <a:t>20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816651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1CFB2-EF3C-4636-8282-B52A736098B6}" type="slidenum">
              <a:rPr lang="es-CL" smtClean="0"/>
              <a:t>21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66930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6/12/2019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0" i="0">
                <a:solidFill>
                  <a:srgbClr val="404040"/>
                </a:solidFill>
                <a:latin typeface="DejaVu Sans"/>
                <a:cs typeface="DejaVu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DejaVu Sans"/>
                <a:cs typeface="DejaVu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6/12/2019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128712" y="2271776"/>
            <a:ext cx="4304665" cy="13335"/>
          </a:xfrm>
          <a:custGeom>
            <a:avLst/>
            <a:gdLst/>
            <a:ahLst/>
            <a:cxnLst/>
            <a:rect l="l" t="t" r="r" b="b"/>
            <a:pathLst>
              <a:path w="4304665" h="13335">
                <a:moveTo>
                  <a:pt x="0" y="13335"/>
                </a:moveTo>
                <a:lnTo>
                  <a:pt x="4304220" y="0"/>
                </a:lnTo>
              </a:path>
            </a:pathLst>
          </a:custGeom>
          <a:ln w="9534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533525" y="1295336"/>
            <a:ext cx="1776476" cy="509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628775" y="1333500"/>
            <a:ext cx="1647825" cy="381000"/>
          </a:xfrm>
          <a:custGeom>
            <a:avLst/>
            <a:gdLst/>
            <a:ahLst/>
            <a:cxnLst/>
            <a:rect l="l" t="t" r="r" b="b"/>
            <a:pathLst>
              <a:path w="1647825" h="381000">
                <a:moveTo>
                  <a:pt x="1457325" y="0"/>
                </a:moveTo>
                <a:lnTo>
                  <a:pt x="190500" y="0"/>
                </a:lnTo>
                <a:lnTo>
                  <a:pt x="146837" y="5034"/>
                </a:lnTo>
                <a:lnTo>
                  <a:pt x="106746" y="19372"/>
                </a:lnTo>
                <a:lnTo>
                  <a:pt x="71374" y="41867"/>
                </a:lnTo>
                <a:lnTo>
                  <a:pt x="41867" y="71374"/>
                </a:lnTo>
                <a:lnTo>
                  <a:pt x="19372" y="106746"/>
                </a:lnTo>
                <a:lnTo>
                  <a:pt x="5034" y="146837"/>
                </a:lnTo>
                <a:lnTo>
                  <a:pt x="0" y="190500"/>
                </a:lnTo>
                <a:lnTo>
                  <a:pt x="5034" y="234162"/>
                </a:lnTo>
                <a:lnTo>
                  <a:pt x="19372" y="274253"/>
                </a:lnTo>
                <a:lnTo>
                  <a:pt x="41867" y="309625"/>
                </a:lnTo>
                <a:lnTo>
                  <a:pt x="71374" y="339132"/>
                </a:lnTo>
                <a:lnTo>
                  <a:pt x="106746" y="361627"/>
                </a:lnTo>
                <a:lnTo>
                  <a:pt x="146837" y="375965"/>
                </a:lnTo>
                <a:lnTo>
                  <a:pt x="190500" y="381000"/>
                </a:lnTo>
                <a:lnTo>
                  <a:pt x="1457325" y="381000"/>
                </a:lnTo>
                <a:lnTo>
                  <a:pt x="1500987" y="375965"/>
                </a:lnTo>
                <a:lnTo>
                  <a:pt x="1541078" y="361627"/>
                </a:lnTo>
                <a:lnTo>
                  <a:pt x="1576450" y="339132"/>
                </a:lnTo>
                <a:lnTo>
                  <a:pt x="1605957" y="309625"/>
                </a:lnTo>
                <a:lnTo>
                  <a:pt x="1628452" y="274253"/>
                </a:lnTo>
                <a:lnTo>
                  <a:pt x="1642790" y="234162"/>
                </a:lnTo>
                <a:lnTo>
                  <a:pt x="1647825" y="190500"/>
                </a:lnTo>
                <a:lnTo>
                  <a:pt x="1642790" y="146837"/>
                </a:lnTo>
                <a:lnTo>
                  <a:pt x="1628452" y="106746"/>
                </a:lnTo>
                <a:lnTo>
                  <a:pt x="1605957" y="71374"/>
                </a:lnTo>
                <a:lnTo>
                  <a:pt x="1576450" y="41867"/>
                </a:lnTo>
                <a:lnTo>
                  <a:pt x="1541078" y="19372"/>
                </a:lnTo>
                <a:lnTo>
                  <a:pt x="1500987" y="5034"/>
                </a:lnTo>
                <a:lnTo>
                  <a:pt x="1457325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0" i="0">
                <a:solidFill>
                  <a:srgbClr val="404040"/>
                </a:solidFill>
                <a:latin typeface="DejaVu Sans"/>
                <a:cs typeface="DejaVu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290955" y="1853186"/>
            <a:ext cx="4051300" cy="3677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50" b="0" i="0">
                <a:solidFill>
                  <a:srgbClr val="40404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6/12/2019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819774" y="87"/>
            <a:ext cx="6372225" cy="6858000"/>
          </a:xfrm>
          <a:custGeom>
            <a:avLst/>
            <a:gdLst/>
            <a:ahLst/>
            <a:cxnLst/>
            <a:rect l="l" t="t" r="r" b="b"/>
            <a:pathLst>
              <a:path w="6372225" h="6858000">
                <a:moveTo>
                  <a:pt x="0" y="6857910"/>
                </a:moveTo>
                <a:lnTo>
                  <a:pt x="6372091" y="6857910"/>
                </a:lnTo>
                <a:lnTo>
                  <a:pt x="6372090" y="0"/>
                </a:lnTo>
                <a:lnTo>
                  <a:pt x="0" y="0"/>
                </a:lnTo>
                <a:lnTo>
                  <a:pt x="0" y="685791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5819774" y="678939"/>
            <a:ext cx="2761615" cy="1485900"/>
          </a:xfrm>
          <a:custGeom>
            <a:avLst/>
            <a:gdLst/>
            <a:ahLst/>
            <a:cxnLst/>
            <a:rect l="l" t="t" r="r" b="b"/>
            <a:pathLst>
              <a:path w="2761615" h="1485900">
                <a:moveTo>
                  <a:pt x="0" y="0"/>
                </a:moveTo>
                <a:lnTo>
                  <a:pt x="0" y="288322"/>
                </a:lnTo>
                <a:lnTo>
                  <a:pt x="2575560" y="1473457"/>
                </a:lnTo>
                <a:lnTo>
                  <a:pt x="2626176" y="1485355"/>
                </a:lnTo>
                <a:lnTo>
                  <a:pt x="2675678" y="1477224"/>
                </a:lnTo>
                <a:lnTo>
                  <a:pt x="2718494" y="1451134"/>
                </a:lnTo>
                <a:lnTo>
                  <a:pt x="2749053" y="1409155"/>
                </a:lnTo>
                <a:lnTo>
                  <a:pt x="2761044" y="1358472"/>
                </a:lnTo>
                <a:lnTo>
                  <a:pt x="2752959" y="1308886"/>
                </a:lnTo>
                <a:lnTo>
                  <a:pt x="2726866" y="1265959"/>
                </a:lnTo>
                <a:lnTo>
                  <a:pt x="2684832" y="1235250"/>
                </a:lnTo>
                <a:lnTo>
                  <a:pt x="0" y="0"/>
                </a:lnTo>
                <a:close/>
              </a:path>
            </a:pathLst>
          </a:custGeom>
          <a:solidFill>
            <a:srgbClr val="AC91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5819774" y="1903441"/>
            <a:ext cx="2760345" cy="608965"/>
          </a:xfrm>
          <a:custGeom>
            <a:avLst/>
            <a:gdLst/>
            <a:ahLst/>
            <a:cxnLst/>
            <a:rect l="l" t="t" r="r" b="b"/>
            <a:pathLst>
              <a:path w="2760345" h="608964">
                <a:moveTo>
                  <a:pt x="2613134" y="0"/>
                </a:moveTo>
                <a:lnTo>
                  <a:pt x="0" y="344272"/>
                </a:lnTo>
                <a:lnTo>
                  <a:pt x="0" y="608669"/>
                </a:lnTo>
                <a:lnTo>
                  <a:pt x="2647257" y="259897"/>
                </a:lnTo>
                <a:lnTo>
                  <a:pt x="2696439" y="242942"/>
                </a:lnTo>
                <a:lnTo>
                  <a:pt x="2734028" y="209630"/>
                </a:lnTo>
                <a:lnTo>
                  <a:pt x="2756413" y="164694"/>
                </a:lnTo>
                <a:lnTo>
                  <a:pt x="2759980" y="112865"/>
                </a:lnTo>
                <a:lnTo>
                  <a:pt x="2743155" y="63621"/>
                </a:lnTo>
                <a:lnTo>
                  <a:pt x="2709921" y="25984"/>
                </a:lnTo>
                <a:lnTo>
                  <a:pt x="2665005" y="3572"/>
                </a:lnTo>
                <a:lnTo>
                  <a:pt x="2613134" y="0"/>
                </a:lnTo>
                <a:close/>
              </a:path>
            </a:pathLst>
          </a:custGeom>
          <a:solidFill>
            <a:srgbClr val="3DC52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5819774" y="2283137"/>
            <a:ext cx="6372225" cy="955040"/>
          </a:xfrm>
          <a:custGeom>
            <a:avLst/>
            <a:gdLst/>
            <a:ahLst/>
            <a:cxnLst/>
            <a:rect l="l" t="t" r="r" b="b"/>
            <a:pathLst>
              <a:path w="6372225" h="955039">
                <a:moveTo>
                  <a:pt x="0" y="0"/>
                </a:moveTo>
                <a:lnTo>
                  <a:pt x="0" y="263530"/>
                </a:lnTo>
                <a:lnTo>
                  <a:pt x="6372090" y="954705"/>
                </a:lnTo>
                <a:lnTo>
                  <a:pt x="6372090" y="691175"/>
                </a:lnTo>
                <a:lnTo>
                  <a:pt x="0" y="0"/>
                </a:lnTo>
                <a:close/>
              </a:path>
            </a:pathLst>
          </a:custGeom>
          <a:solidFill>
            <a:srgbClr val="A9EB8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6350659" y="2994150"/>
            <a:ext cx="5841365" cy="3863975"/>
          </a:xfrm>
          <a:custGeom>
            <a:avLst/>
            <a:gdLst/>
            <a:ahLst/>
            <a:cxnLst/>
            <a:rect l="l" t="t" r="r" b="b"/>
            <a:pathLst>
              <a:path w="5841365" h="3863975">
                <a:moveTo>
                  <a:pt x="5841205" y="0"/>
                </a:moveTo>
                <a:lnTo>
                  <a:pt x="59413" y="3642800"/>
                </a:lnTo>
                <a:lnTo>
                  <a:pt x="21797" y="3678699"/>
                </a:lnTo>
                <a:lnTo>
                  <a:pt x="1554" y="3724661"/>
                </a:lnTo>
                <a:lnTo>
                  <a:pt x="0" y="3774871"/>
                </a:lnTo>
                <a:lnTo>
                  <a:pt x="18446" y="3823517"/>
                </a:lnTo>
                <a:lnTo>
                  <a:pt x="54304" y="3861183"/>
                </a:lnTo>
                <a:lnTo>
                  <a:pt x="60335" y="3863847"/>
                </a:lnTo>
                <a:lnTo>
                  <a:pt x="200035" y="3863847"/>
                </a:lnTo>
                <a:lnTo>
                  <a:pt x="5841205" y="305220"/>
                </a:lnTo>
                <a:lnTo>
                  <a:pt x="5841205" y="0"/>
                </a:lnTo>
                <a:close/>
              </a:path>
            </a:pathLst>
          </a:custGeom>
          <a:solidFill>
            <a:srgbClr val="3DC52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6350433" y="614958"/>
            <a:ext cx="3946525" cy="6243320"/>
          </a:xfrm>
          <a:custGeom>
            <a:avLst/>
            <a:gdLst/>
            <a:ahLst/>
            <a:cxnLst/>
            <a:rect l="l" t="t" r="r" b="b"/>
            <a:pathLst>
              <a:path w="3946525" h="6243320">
                <a:moveTo>
                  <a:pt x="3836413" y="0"/>
                </a:moveTo>
                <a:lnTo>
                  <a:pt x="3786279" y="2120"/>
                </a:lnTo>
                <a:lnTo>
                  <a:pt x="3740638" y="22919"/>
                </a:lnTo>
                <a:lnTo>
                  <a:pt x="3705260" y="60976"/>
                </a:lnTo>
                <a:lnTo>
                  <a:pt x="17925" y="6064214"/>
                </a:lnTo>
                <a:lnTo>
                  <a:pt x="0" y="6113055"/>
                </a:lnTo>
                <a:lnTo>
                  <a:pt x="2097" y="6163246"/>
                </a:lnTo>
                <a:lnTo>
                  <a:pt x="22839" y="6208987"/>
                </a:lnTo>
                <a:lnTo>
                  <a:pt x="59306" y="6243038"/>
                </a:lnTo>
                <a:lnTo>
                  <a:pt x="197779" y="6243038"/>
                </a:lnTo>
                <a:lnTo>
                  <a:pt x="205432" y="6239559"/>
                </a:lnTo>
                <a:lnTo>
                  <a:pt x="240878" y="6201507"/>
                </a:lnTo>
                <a:lnTo>
                  <a:pt x="3928021" y="198219"/>
                </a:lnTo>
                <a:lnTo>
                  <a:pt x="3946008" y="149407"/>
                </a:lnTo>
                <a:lnTo>
                  <a:pt x="3943957" y="99246"/>
                </a:lnTo>
                <a:lnTo>
                  <a:pt x="3923249" y="53511"/>
                </a:lnTo>
                <a:lnTo>
                  <a:pt x="3885271" y="17980"/>
                </a:lnTo>
                <a:lnTo>
                  <a:pt x="3836413" y="0"/>
                </a:lnTo>
                <a:close/>
              </a:path>
            </a:pathLst>
          </a:custGeom>
          <a:solidFill>
            <a:srgbClr val="FB53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10037209" y="614619"/>
            <a:ext cx="1958975" cy="6243955"/>
          </a:xfrm>
          <a:custGeom>
            <a:avLst/>
            <a:gdLst/>
            <a:ahLst/>
            <a:cxnLst/>
            <a:rect l="l" t="t" r="r" b="b"/>
            <a:pathLst>
              <a:path w="1958975" h="6243955">
                <a:moveTo>
                  <a:pt x="146771" y="0"/>
                </a:moveTo>
                <a:lnTo>
                  <a:pt x="94974" y="3730"/>
                </a:lnTo>
                <a:lnTo>
                  <a:pt x="48555" y="27223"/>
                </a:lnTo>
                <a:lnTo>
                  <a:pt x="15920" y="65418"/>
                </a:lnTo>
                <a:lnTo>
                  <a:pt x="0" y="113078"/>
                </a:lnTo>
                <a:lnTo>
                  <a:pt x="3723" y="164967"/>
                </a:lnTo>
                <a:lnTo>
                  <a:pt x="1687154" y="6243377"/>
                </a:lnTo>
                <a:lnTo>
                  <a:pt x="1958837" y="6243377"/>
                </a:lnTo>
                <a:lnTo>
                  <a:pt x="256007" y="94906"/>
                </a:lnTo>
                <a:lnTo>
                  <a:pt x="232463" y="48538"/>
                </a:lnTo>
                <a:lnTo>
                  <a:pt x="194326" y="15919"/>
                </a:lnTo>
                <a:lnTo>
                  <a:pt x="146771" y="0"/>
                </a:lnTo>
                <a:close/>
              </a:path>
            </a:pathLst>
          </a:custGeom>
          <a:solidFill>
            <a:srgbClr val="F80A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5819774" y="4340084"/>
            <a:ext cx="4119879" cy="2518410"/>
          </a:xfrm>
          <a:custGeom>
            <a:avLst/>
            <a:gdLst/>
            <a:ahLst/>
            <a:cxnLst/>
            <a:rect l="l" t="t" r="r" b="b"/>
            <a:pathLst>
              <a:path w="4119879" h="2518409">
                <a:moveTo>
                  <a:pt x="0" y="0"/>
                </a:moveTo>
                <a:lnTo>
                  <a:pt x="0" y="307128"/>
                </a:lnTo>
                <a:lnTo>
                  <a:pt x="3617456" y="2517913"/>
                </a:lnTo>
                <a:lnTo>
                  <a:pt x="4119867" y="2517913"/>
                </a:lnTo>
                <a:lnTo>
                  <a:pt x="0" y="0"/>
                </a:lnTo>
                <a:close/>
              </a:path>
            </a:pathLst>
          </a:custGeom>
          <a:solidFill>
            <a:srgbClr val="FFC2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5819774" y="2960695"/>
            <a:ext cx="917575" cy="636905"/>
          </a:xfrm>
          <a:custGeom>
            <a:avLst/>
            <a:gdLst/>
            <a:ahLst/>
            <a:cxnLst/>
            <a:rect l="l" t="t" r="r" b="b"/>
            <a:pathLst>
              <a:path w="917575" h="636904">
                <a:moveTo>
                  <a:pt x="782635" y="0"/>
                </a:moveTo>
                <a:lnTo>
                  <a:pt x="732045" y="11894"/>
                </a:lnTo>
                <a:lnTo>
                  <a:pt x="0" y="348165"/>
                </a:lnTo>
                <a:lnTo>
                  <a:pt x="0" y="636505"/>
                </a:lnTo>
                <a:lnTo>
                  <a:pt x="841183" y="250101"/>
                </a:lnTo>
                <a:lnTo>
                  <a:pt x="883188" y="219504"/>
                </a:lnTo>
                <a:lnTo>
                  <a:pt x="909301" y="176633"/>
                </a:lnTo>
                <a:lnTo>
                  <a:pt x="917449" y="127069"/>
                </a:lnTo>
                <a:lnTo>
                  <a:pt x="905558" y="76389"/>
                </a:lnTo>
                <a:lnTo>
                  <a:pt x="874971" y="34298"/>
                </a:lnTo>
                <a:lnTo>
                  <a:pt x="832137" y="8151"/>
                </a:lnTo>
                <a:lnTo>
                  <a:pt x="782635" y="0"/>
                </a:lnTo>
                <a:close/>
              </a:path>
            </a:pathLst>
          </a:custGeom>
          <a:solidFill>
            <a:srgbClr val="009D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6011369" y="2961649"/>
            <a:ext cx="725170" cy="3896360"/>
          </a:xfrm>
          <a:custGeom>
            <a:avLst/>
            <a:gdLst/>
            <a:ahLst/>
            <a:cxnLst/>
            <a:rect l="l" t="t" r="r" b="b"/>
            <a:pathLst>
              <a:path w="725170" h="3896359">
                <a:moveTo>
                  <a:pt x="611017" y="0"/>
                </a:moveTo>
                <a:lnTo>
                  <a:pt x="559201" y="3994"/>
                </a:lnTo>
                <a:lnTo>
                  <a:pt x="514486" y="26776"/>
                </a:lnTo>
                <a:lnTo>
                  <a:pt x="481564" y="64674"/>
                </a:lnTo>
                <a:lnTo>
                  <a:pt x="465129" y="114016"/>
                </a:lnTo>
                <a:lnTo>
                  <a:pt x="0" y="3896348"/>
                </a:lnTo>
                <a:lnTo>
                  <a:pt x="263699" y="3896348"/>
                </a:lnTo>
                <a:lnTo>
                  <a:pt x="724909" y="146072"/>
                </a:lnTo>
                <a:lnTo>
                  <a:pt x="720919" y="94204"/>
                </a:lnTo>
                <a:lnTo>
                  <a:pt x="698164" y="49426"/>
                </a:lnTo>
                <a:lnTo>
                  <a:pt x="660308" y="16453"/>
                </a:lnTo>
                <a:lnTo>
                  <a:pt x="611017" y="0"/>
                </a:lnTo>
                <a:close/>
              </a:path>
            </a:pathLst>
          </a:custGeom>
          <a:solidFill>
            <a:srgbClr val="7DDD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8760547" y="3365315"/>
            <a:ext cx="329565" cy="3493135"/>
          </a:xfrm>
          <a:custGeom>
            <a:avLst/>
            <a:gdLst/>
            <a:ahLst/>
            <a:cxnLst/>
            <a:rect l="l" t="t" r="r" b="b"/>
            <a:pathLst>
              <a:path w="329565" h="3493134">
                <a:moveTo>
                  <a:pt x="201276" y="0"/>
                </a:moveTo>
                <a:lnTo>
                  <a:pt x="150123" y="9321"/>
                </a:lnTo>
                <a:lnTo>
                  <a:pt x="107939" y="36566"/>
                </a:lnTo>
                <a:lnTo>
                  <a:pt x="79019" y="77630"/>
                </a:lnTo>
                <a:lnTo>
                  <a:pt x="67657" y="128413"/>
                </a:lnTo>
                <a:lnTo>
                  <a:pt x="0" y="3492682"/>
                </a:lnTo>
                <a:lnTo>
                  <a:pt x="261783" y="3492682"/>
                </a:lnTo>
                <a:lnTo>
                  <a:pt x="329335" y="133595"/>
                </a:lnTo>
                <a:lnTo>
                  <a:pt x="320109" y="82408"/>
                </a:lnTo>
                <a:lnTo>
                  <a:pt x="292911" y="40237"/>
                </a:lnTo>
                <a:lnTo>
                  <a:pt x="251910" y="11345"/>
                </a:lnTo>
                <a:lnTo>
                  <a:pt x="201276" y="0"/>
                </a:lnTo>
                <a:close/>
              </a:path>
            </a:pathLst>
          </a:custGeom>
          <a:solidFill>
            <a:srgbClr val="A9EB8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8828279" y="3365387"/>
            <a:ext cx="3363595" cy="1790064"/>
          </a:xfrm>
          <a:custGeom>
            <a:avLst/>
            <a:gdLst/>
            <a:ahLst/>
            <a:cxnLst/>
            <a:rect l="l" t="t" r="r" b="b"/>
            <a:pathLst>
              <a:path w="3363595" h="1790064">
                <a:moveTo>
                  <a:pt x="135718" y="0"/>
                </a:moveTo>
                <a:lnTo>
                  <a:pt x="86144" y="7797"/>
                </a:lnTo>
                <a:lnTo>
                  <a:pt x="43112" y="33590"/>
                </a:lnTo>
                <a:lnTo>
                  <a:pt x="12194" y="75363"/>
                </a:lnTo>
                <a:lnTo>
                  <a:pt x="0" y="125971"/>
                </a:lnTo>
                <a:lnTo>
                  <a:pt x="7808" y="175608"/>
                </a:lnTo>
                <a:lnTo>
                  <a:pt x="33626" y="218694"/>
                </a:lnTo>
                <a:lnTo>
                  <a:pt x="75456" y="249652"/>
                </a:lnTo>
                <a:lnTo>
                  <a:pt x="3363585" y="1789595"/>
                </a:lnTo>
                <a:lnTo>
                  <a:pt x="3363585" y="1500236"/>
                </a:lnTo>
                <a:lnTo>
                  <a:pt x="186262" y="12212"/>
                </a:lnTo>
                <a:lnTo>
                  <a:pt x="135718" y="0"/>
                </a:lnTo>
                <a:close/>
              </a:path>
            </a:pathLst>
          </a:custGeom>
          <a:solidFill>
            <a:srgbClr val="009D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7111744" y="1677335"/>
            <a:ext cx="5080635" cy="1814195"/>
          </a:xfrm>
          <a:custGeom>
            <a:avLst/>
            <a:gdLst/>
            <a:ahLst/>
            <a:cxnLst/>
            <a:rect l="l" t="t" r="r" b="b"/>
            <a:pathLst>
              <a:path w="5080634" h="1814195">
                <a:moveTo>
                  <a:pt x="5080119" y="0"/>
                </a:moveTo>
                <a:lnTo>
                  <a:pt x="91297" y="1558606"/>
                </a:lnTo>
                <a:lnTo>
                  <a:pt x="45734" y="1583602"/>
                </a:lnTo>
                <a:lnTo>
                  <a:pt x="14380" y="1622813"/>
                </a:lnTo>
                <a:lnTo>
                  <a:pt x="0" y="1670950"/>
                </a:lnTo>
                <a:lnTo>
                  <a:pt x="5356" y="1722722"/>
                </a:lnTo>
                <a:lnTo>
                  <a:pt x="30343" y="1768333"/>
                </a:lnTo>
                <a:lnTo>
                  <a:pt x="69500" y="1799693"/>
                </a:lnTo>
                <a:lnTo>
                  <a:pt x="117557" y="1814065"/>
                </a:lnTo>
                <a:lnTo>
                  <a:pt x="169245" y="1808714"/>
                </a:lnTo>
                <a:lnTo>
                  <a:pt x="5080119" y="274483"/>
                </a:lnTo>
                <a:lnTo>
                  <a:pt x="5080119" y="0"/>
                </a:lnTo>
                <a:close/>
              </a:path>
            </a:pathLst>
          </a:custGeom>
          <a:solidFill>
            <a:srgbClr val="FFC2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7111666" y="1730076"/>
            <a:ext cx="3059430" cy="1761489"/>
          </a:xfrm>
          <a:custGeom>
            <a:avLst/>
            <a:gdLst/>
            <a:ahLst/>
            <a:cxnLst/>
            <a:rect l="l" t="t" r="r" b="b"/>
            <a:pathLst>
              <a:path w="3059429" h="1761489">
                <a:moveTo>
                  <a:pt x="2916882" y="0"/>
                </a:moveTo>
                <a:lnTo>
                  <a:pt x="2867153" y="15007"/>
                </a:lnTo>
                <a:lnTo>
                  <a:pt x="68582" y="1515463"/>
                </a:lnTo>
                <a:lnTo>
                  <a:pt x="28525" y="1548601"/>
                </a:lnTo>
                <a:lnTo>
                  <a:pt x="5089" y="1592986"/>
                </a:lnTo>
                <a:lnTo>
                  <a:pt x="0" y="1642950"/>
                </a:lnTo>
                <a:lnTo>
                  <a:pt x="14981" y="1692823"/>
                </a:lnTo>
                <a:lnTo>
                  <a:pt x="48096" y="1732880"/>
                </a:lnTo>
                <a:lnTo>
                  <a:pt x="92457" y="1756310"/>
                </a:lnTo>
                <a:lnTo>
                  <a:pt x="142363" y="1761384"/>
                </a:lnTo>
                <a:lnTo>
                  <a:pt x="192117" y="1746376"/>
                </a:lnTo>
                <a:lnTo>
                  <a:pt x="2990611" y="245921"/>
                </a:lnTo>
                <a:lnTo>
                  <a:pt x="3030647" y="212783"/>
                </a:lnTo>
                <a:lnTo>
                  <a:pt x="3054113" y="168398"/>
                </a:lnTo>
                <a:lnTo>
                  <a:pt x="3059247" y="118434"/>
                </a:lnTo>
                <a:lnTo>
                  <a:pt x="3044288" y="68561"/>
                </a:lnTo>
                <a:lnTo>
                  <a:pt x="3011165" y="28504"/>
                </a:lnTo>
                <a:lnTo>
                  <a:pt x="2966791" y="5074"/>
                </a:lnTo>
                <a:lnTo>
                  <a:pt x="2916882" y="0"/>
                </a:lnTo>
                <a:close/>
              </a:path>
            </a:pathLst>
          </a:custGeom>
          <a:solidFill>
            <a:srgbClr val="D30E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9909805" y="1729536"/>
            <a:ext cx="410209" cy="4514215"/>
          </a:xfrm>
          <a:custGeom>
            <a:avLst/>
            <a:gdLst/>
            <a:ahLst/>
            <a:cxnLst/>
            <a:rect l="l" t="t" r="r" b="b"/>
            <a:pathLst>
              <a:path w="410209" h="4514215">
                <a:moveTo>
                  <a:pt x="126142" y="0"/>
                </a:moveTo>
                <a:lnTo>
                  <a:pt x="75591" y="12050"/>
                </a:lnTo>
                <a:lnTo>
                  <a:pt x="35034" y="41556"/>
                </a:lnTo>
                <a:lnTo>
                  <a:pt x="8494" y="84163"/>
                </a:lnTo>
                <a:lnTo>
                  <a:pt x="0" y="135515"/>
                </a:lnTo>
                <a:lnTo>
                  <a:pt x="147996" y="4387811"/>
                </a:lnTo>
                <a:lnTo>
                  <a:pt x="160059" y="4438427"/>
                </a:lnTo>
                <a:lnTo>
                  <a:pt x="189572" y="4479075"/>
                </a:lnTo>
                <a:lnTo>
                  <a:pt x="232134" y="4505690"/>
                </a:lnTo>
                <a:lnTo>
                  <a:pt x="283340" y="4514208"/>
                </a:lnTo>
                <a:lnTo>
                  <a:pt x="333921" y="4502144"/>
                </a:lnTo>
                <a:lnTo>
                  <a:pt x="374544" y="4472630"/>
                </a:lnTo>
                <a:lnTo>
                  <a:pt x="401149" y="4430026"/>
                </a:lnTo>
                <a:lnTo>
                  <a:pt x="409674" y="4378693"/>
                </a:lnTo>
                <a:lnTo>
                  <a:pt x="261485" y="126493"/>
                </a:lnTo>
                <a:lnTo>
                  <a:pt x="249450" y="75849"/>
                </a:lnTo>
                <a:lnTo>
                  <a:pt x="219981" y="35174"/>
                </a:lnTo>
                <a:lnTo>
                  <a:pt x="177429" y="8535"/>
                </a:lnTo>
                <a:lnTo>
                  <a:pt x="126142" y="0"/>
                </a:lnTo>
                <a:close/>
              </a:path>
            </a:pathLst>
          </a:custGeom>
          <a:solidFill>
            <a:srgbClr val="AC91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5819774" y="5041258"/>
            <a:ext cx="4497705" cy="1200785"/>
          </a:xfrm>
          <a:custGeom>
            <a:avLst/>
            <a:gdLst/>
            <a:ahLst/>
            <a:cxnLst/>
            <a:rect l="l" t="t" r="r" b="b"/>
            <a:pathLst>
              <a:path w="4497705" h="1200785">
                <a:moveTo>
                  <a:pt x="0" y="0"/>
                </a:moveTo>
                <a:lnTo>
                  <a:pt x="0" y="268020"/>
                </a:lnTo>
                <a:lnTo>
                  <a:pt x="4341549" y="1199664"/>
                </a:lnTo>
                <a:lnTo>
                  <a:pt x="4393444" y="1200283"/>
                </a:lnTo>
                <a:lnTo>
                  <a:pt x="4439965" y="1181552"/>
                </a:lnTo>
                <a:lnTo>
                  <a:pt x="4476099" y="1146707"/>
                </a:lnTo>
                <a:lnTo>
                  <a:pt x="4496830" y="1098988"/>
                </a:lnTo>
                <a:lnTo>
                  <a:pt x="4497444" y="1046952"/>
                </a:lnTo>
                <a:lnTo>
                  <a:pt x="4478738" y="1000339"/>
                </a:lnTo>
                <a:lnTo>
                  <a:pt x="4443964" y="964151"/>
                </a:lnTo>
                <a:lnTo>
                  <a:pt x="4396376" y="943395"/>
                </a:lnTo>
                <a:lnTo>
                  <a:pt x="0" y="0"/>
                </a:lnTo>
                <a:close/>
              </a:path>
            </a:pathLst>
          </a:custGeom>
          <a:solidFill>
            <a:srgbClr val="D30E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5819774" y="2923517"/>
            <a:ext cx="3884295" cy="2185670"/>
          </a:xfrm>
          <a:custGeom>
            <a:avLst/>
            <a:gdLst/>
            <a:ahLst/>
            <a:cxnLst/>
            <a:rect l="l" t="t" r="r" b="b"/>
            <a:pathLst>
              <a:path w="3884295" h="2185670">
                <a:moveTo>
                  <a:pt x="3744222" y="0"/>
                </a:moveTo>
                <a:lnTo>
                  <a:pt x="3694160" y="13946"/>
                </a:lnTo>
                <a:lnTo>
                  <a:pt x="0" y="1891677"/>
                </a:lnTo>
                <a:lnTo>
                  <a:pt x="0" y="2185588"/>
                </a:lnTo>
                <a:lnTo>
                  <a:pt x="3812633" y="247546"/>
                </a:lnTo>
                <a:lnTo>
                  <a:pt x="3853377" y="215347"/>
                </a:lnTo>
                <a:lnTo>
                  <a:pt x="3877765" y="171487"/>
                </a:lnTo>
                <a:lnTo>
                  <a:pt x="3883966" y="121652"/>
                </a:lnTo>
                <a:lnTo>
                  <a:pt x="3870145" y="71530"/>
                </a:lnTo>
                <a:lnTo>
                  <a:pt x="3837876" y="30627"/>
                </a:lnTo>
                <a:lnTo>
                  <a:pt x="3794014" y="6172"/>
                </a:lnTo>
                <a:lnTo>
                  <a:pt x="3744222" y="0"/>
                </a:lnTo>
                <a:close/>
              </a:path>
            </a:pathLst>
          </a:custGeom>
          <a:solidFill>
            <a:srgbClr val="F885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8488907" y="420584"/>
            <a:ext cx="1215390" cy="2764790"/>
          </a:xfrm>
          <a:custGeom>
            <a:avLst/>
            <a:gdLst/>
            <a:ahLst/>
            <a:cxnLst/>
            <a:rect l="l" t="t" r="r" b="b"/>
            <a:pathLst>
              <a:path w="1215390" h="2764790">
                <a:moveTo>
                  <a:pt x="135382" y="0"/>
                </a:moveTo>
                <a:lnTo>
                  <a:pt x="84137" y="8505"/>
                </a:lnTo>
                <a:lnTo>
                  <a:pt x="40228" y="36362"/>
                </a:lnTo>
                <a:lnTo>
                  <a:pt x="11361" y="77462"/>
                </a:lnTo>
                <a:lnTo>
                  <a:pt x="0" y="126409"/>
                </a:lnTo>
                <a:lnTo>
                  <a:pt x="8605" y="177803"/>
                </a:lnTo>
                <a:lnTo>
                  <a:pt x="961956" y="2680418"/>
                </a:lnTo>
                <a:lnTo>
                  <a:pt x="989693" y="2724383"/>
                </a:lnTo>
                <a:lnTo>
                  <a:pt x="1030730" y="2753287"/>
                </a:lnTo>
                <a:lnTo>
                  <a:pt x="1079603" y="2764663"/>
                </a:lnTo>
                <a:lnTo>
                  <a:pt x="1130848" y="2756046"/>
                </a:lnTo>
                <a:lnTo>
                  <a:pt x="1174761" y="2728300"/>
                </a:lnTo>
                <a:lnTo>
                  <a:pt x="1203648" y="2687257"/>
                </a:lnTo>
                <a:lnTo>
                  <a:pt x="1215067" y="2638331"/>
                </a:lnTo>
                <a:lnTo>
                  <a:pt x="1206572" y="2586940"/>
                </a:lnTo>
                <a:lnTo>
                  <a:pt x="253029" y="84325"/>
                </a:lnTo>
                <a:lnTo>
                  <a:pt x="225292" y="40357"/>
                </a:lnTo>
                <a:lnTo>
                  <a:pt x="184255" y="11432"/>
                </a:lnTo>
                <a:lnTo>
                  <a:pt x="135382" y="0"/>
                </a:lnTo>
                <a:close/>
              </a:path>
            </a:pathLst>
          </a:custGeom>
          <a:solidFill>
            <a:srgbClr val="7DDD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8489557" y="87"/>
            <a:ext cx="2407285" cy="681990"/>
          </a:xfrm>
          <a:custGeom>
            <a:avLst/>
            <a:gdLst/>
            <a:ahLst/>
            <a:cxnLst/>
            <a:rect l="l" t="t" r="r" b="b"/>
            <a:pathLst>
              <a:path w="2407284" h="681990">
                <a:moveTo>
                  <a:pt x="2407004" y="0"/>
                </a:moveTo>
                <a:lnTo>
                  <a:pt x="1501698" y="0"/>
                </a:lnTo>
                <a:lnTo>
                  <a:pt x="92306" y="426123"/>
                </a:lnTo>
                <a:lnTo>
                  <a:pt x="46512" y="450729"/>
                </a:lnTo>
                <a:lnTo>
                  <a:pt x="14809" y="489658"/>
                </a:lnTo>
                <a:lnTo>
                  <a:pt x="0" y="537657"/>
                </a:lnTo>
                <a:lnTo>
                  <a:pt x="4888" y="589471"/>
                </a:lnTo>
                <a:lnTo>
                  <a:pt x="29462" y="635322"/>
                </a:lnTo>
                <a:lnTo>
                  <a:pt x="68342" y="667066"/>
                </a:lnTo>
                <a:lnTo>
                  <a:pt x="116281" y="681894"/>
                </a:lnTo>
                <a:lnTo>
                  <a:pt x="168029" y="676999"/>
                </a:lnTo>
                <a:lnTo>
                  <a:pt x="2407004" y="0"/>
                </a:lnTo>
                <a:close/>
              </a:path>
            </a:pathLst>
          </a:custGeom>
          <a:solidFill>
            <a:srgbClr val="3DC52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k object 35"/>
          <p:cNvSpPr/>
          <p:nvPr/>
        </p:nvSpPr>
        <p:spPr>
          <a:xfrm>
            <a:off x="10866725" y="87"/>
            <a:ext cx="722630" cy="2855595"/>
          </a:xfrm>
          <a:custGeom>
            <a:avLst/>
            <a:gdLst/>
            <a:ahLst/>
            <a:cxnLst/>
            <a:rect l="l" t="t" r="r" b="b"/>
            <a:pathLst>
              <a:path w="722629" h="2855595">
                <a:moveTo>
                  <a:pt x="265428" y="0"/>
                </a:moveTo>
                <a:lnTo>
                  <a:pt x="0" y="0"/>
                </a:lnTo>
                <a:lnTo>
                  <a:pt x="464191" y="2747732"/>
                </a:lnTo>
                <a:lnTo>
                  <a:pt x="482832" y="2796322"/>
                </a:lnTo>
                <a:lnTo>
                  <a:pt x="517413" y="2832693"/>
                </a:lnTo>
                <a:lnTo>
                  <a:pt x="563102" y="2853408"/>
                </a:lnTo>
                <a:lnTo>
                  <a:pt x="615063" y="2855031"/>
                </a:lnTo>
                <a:lnTo>
                  <a:pt x="663511" y="2836367"/>
                </a:lnTo>
                <a:lnTo>
                  <a:pt x="699845" y="2801741"/>
                </a:lnTo>
                <a:lnTo>
                  <a:pt x="720579" y="2755995"/>
                </a:lnTo>
                <a:lnTo>
                  <a:pt x="722226" y="2703968"/>
                </a:lnTo>
                <a:lnTo>
                  <a:pt x="265428" y="0"/>
                </a:lnTo>
                <a:close/>
              </a:path>
            </a:pathLst>
          </a:custGeom>
          <a:solidFill>
            <a:srgbClr val="AC91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k object 36"/>
          <p:cNvSpPr/>
          <p:nvPr/>
        </p:nvSpPr>
        <p:spPr>
          <a:xfrm>
            <a:off x="11329033" y="2272546"/>
            <a:ext cx="862965" cy="584835"/>
          </a:xfrm>
          <a:custGeom>
            <a:avLst/>
            <a:gdLst/>
            <a:ahLst/>
            <a:cxnLst/>
            <a:rect l="l" t="t" r="r" b="b"/>
            <a:pathLst>
              <a:path w="862965" h="584835">
                <a:moveTo>
                  <a:pt x="862832" y="0"/>
                </a:moveTo>
                <a:lnTo>
                  <a:pt x="79716" y="332847"/>
                </a:lnTo>
                <a:lnTo>
                  <a:pt x="36849" y="362227"/>
                </a:lnTo>
                <a:lnTo>
                  <a:pt x="9528" y="404348"/>
                </a:lnTo>
                <a:lnTo>
                  <a:pt x="0" y="453667"/>
                </a:lnTo>
                <a:lnTo>
                  <a:pt x="10510" y="504641"/>
                </a:lnTo>
                <a:lnTo>
                  <a:pt x="39853" y="547565"/>
                </a:lnTo>
                <a:lnTo>
                  <a:pt x="81921" y="574942"/>
                </a:lnTo>
                <a:lnTo>
                  <a:pt x="131177" y="584539"/>
                </a:lnTo>
                <a:lnTo>
                  <a:pt x="182087" y="574126"/>
                </a:lnTo>
                <a:lnTo>
                  <a:pt x="862832" y="284788"/>
                </a:lnTo>
                <a:lnTo>
                  <a:pt x="862832" y="0"/>
                </a:lnTo>
                <a:close/>
              </a:path>
            </a:pathLst>
          </a:custGeom>
          <a:solidFill>
            <a:srgbClr val="D30E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k object 37"/>
          <p:cNvSpPr/>
          <p:nvPr/>
        </p:nvSpPr>
        <p:spPr>
          <a:xfrm>
            <a:off x="7621209" y="499343"/>
            <a:ext cx="4570730" cy="810260"/>
          </a:xfrm>
          <a:custGeom>
            <a:avLst/>
            <a:gdLst/>
            <a:ahLst/>
            <a:cxnLst/>
            <a:rect l="l" t="t" r="r" b="b"/>
            <a:pathLst>
              <a:path w="4570730" h="810260">
                <a:moveTo>
                  <a:pt x="145906" y="0"/>
                </a:moveTo>
                <a:lnTo>
                  <a:pt x="94090" y="3994"/>
                </a:lnTo>
                <a:lnTo>
                  <a:pt x="49373" y="26776"/>
                </a:lnTo>
                <a:lnTo>
                  <a:pt x="16446" y="64674"/>
                </a:lnTo>
                <a:lnTo>
                  <a:pt x="0" y="114016"/>
                </a:lnTo>
                <a:lnTo>
                  <a:pt x="3979" y="165884"/>
                </a:lnTo>
                <a:lnTo>
                  <a:pt x="26728" y="210662"/>
                </a:lnTo>
                <a:lnTo>
                  <a:pt x="64581" y="243635"/>
                </a:lnTo>
                <a:lnTo>
                  <a:pt x="113872" y="260089"/>
                </a:lnTo>
                <a:lnTo>
                  <a:pt x="4570655" y="810114"/>
                </a:lnTo>
                <a:lnTo>
                  <a:pt x="4570655" y="546073"/>
                </a:lnTo>
                <a:lnTo>
                  <a:pt x="145906" y="0"/>
                </a:lnTo>
                <a:close/>
              </a:path>
            </a:pathLst>
          </a:custGeom>
          <a:solidFill>
            <a:srgbClr val="009D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k object 38"/>
          <p:cNvSpPr/>
          <p:nvPr/>
        </p:nvSpPr>
        <p:spPr>
          <a:xfrm>
            <a:off x="5819774" y="498944"/>
            <a:ext cx="2061845" cy="1323340"/>
          </a:xfrm>
          <a:custGeom>
            <a:avLst/>
            <a:gdLst/>
            <a:ahLst/>
            <a:cxnLst/>
            <a:rect l="l" t="t" r="r" b="b"/>
            <a:pathLst>
              <a:path w="2061845" h="1323339">
                <a:moveTo>
                  <a:pt x="1918883" y="0"/>
                </a:moveTo>
                <a:lnTo>
                  <a:pt x="1869183" y="15178"/>
                </a:lnTo>
                <a:lnTo>
                  <a:pt x="0" y="1025147"/>
                </a:lnTo>
                <a:lnTo>
                  <a:pt x="0" y="1322848"/>
                </a:lnTo>
                <a:lnTo>
                  <a:pt x="1993542" y="245708"/>
                </a:lnTo>
                <a:lnTo>
                  <a:pt x="2033405" y="212432"/>
                </a:lnTo>
                <a:lnTo>
                  <a:pt x="2056661" y="167945"/>
                </a:lnTo>
                <a:lnTo>
                  <a:pt x="2061586" y="117951"/>
                </a:lnTo>
                <a:lnTo>
                  <a:pt x="2046453" y="68156"/>
                </a:lnTo>
                <a:lnTo>
                  <a:pt x="2013220" y="28162"/>
                </a:lnTo>
                <a:lnTo>
                  <a:pt x="1968796" y="4885"/>
                </a:lnTo>
                <a:lnTo>
                  <a:pt x="1918883" y="0"/>
                </a:lnTo>
                <a:close/>
              </a:path>
            </a:pathLst>
          </a:custGeom>
          <a:solidFill>
            <a:srgbClr val="7DDD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k object 39"/>
          <p:cNvSpPr/>
          <p:nvPr/>
        </p:nvSpPr>
        <p:spPr>
          <a:xfrm>
            <a:off x="8871768" y="3414454"/>
            <a:ext cx="174788" cy="1639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k object 40"/>
          <p:cNvSpPr/>
          <p:nvPr/>
        </p:nvSpPr>
        <p:spPr>
          <a:xfrm>
            <a:off x="9953177" y="1778867"/>
            <a:ext cx="174788" cy="1637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k object 41"/>
          <p:cNvSpPr/>
          <p:nvPr/>
        </p:nvSpPr>
        <p:spPr>
          <a:xfrm>
            <a:off x="6519043" y="3010020"/>
            <a:ext cx="174888" cy="1635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k object 42"/>
          <p:cNvSpPr/>
          <p:nvPr/>
        </p:nvSpPr>
        <p:spPr>
          <a:xfrm>
            <a:off x="6392600" y="6665992"/>
            <a:ext cx="173214" cy="1637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k object 43"/>
          <p:cNvSpPr/>
          <p:nvPr/>
        </p:nvSpPr>
        <p:spPr>
          <a:xfrm>
            <a:off x="9487351" y="2972398"/>
            <a:ext cx="173419" cy="16238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k object 44"/>
          <p:cNvSpPr/>
          <p:nvPr/>
        </p:nvSpPr>
        <p:spPr>
          <a:xfrm>
            <a:off x="11372539" y="2645511"/>
            <a:ext cx="174811" cy="16238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k object 45"/>
          <p:cNvSpPr/>
          <p:nvPr/>
        </p:nvSpPr>
        <p:spPr>
          <a:xfrm>
            <a:off x="8362779" y="1951620"/>
            <a:ext cx="174608" cy="16373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k object 46"/>
          <p:cNvSpPr/>
          <p:nvPr/>
        </p:nvSpPr>
        <p:spPr>
          <a:xfrm>
            <a:off x="10101356" y="6030990"/>
            <a:ext cx="174798" cy="16367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k object 47"/>
          <p:cNvSpPr/>
          <p:nvPr/>
        </p:nvSpPr>
        <p:spPr>
          <a:xfrm>
            <a:off x="12157741" y="3046748"/>
            <a:ext cx="34290" cy="130175"/>
          </a:xfrm>
          <a:custGeom>
            <a:avLst/>
            <a:gdLst/>
            <a:ahLst/>
            <a:cxnLst/>
            <a:rect l="l" t="t" r="r" b="b"/>
            <a:pathLst>
              <a:path w="34290" h="130175">
                <a:moveTo>
                  <a:pt x="34123" y="0"/>
                </a:moveTo>
                <a:lnTo>
                  <a:pt x="5559" y="35635"/>
                </a:lnTo>
                <a:lnTo>
                  <a:pt x="0" y="59437"/>
                </a:lnTo>
                <a:lnTo>
                  <a:pt x="0" y="70954"/>
                </a:lnTo>
                <a:lnTo>
                  <a:pt x="13802" y="109535"/>
                </a:lnTo>
                <a:lnTo>
                  <a:pt x="34123" y="129704"/>
                </a:lnTo>
                <a:lnTo>
                  <a:pt x="3412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k object 48"/>
          <p:cNvSpPr/>
          <p:nvPr/>
        </p:nvSpPr>
        <p:spPr>
          <a:xfrm>
            <a:off x="7663811" y="547522"/>
            <a:ext cx="174811" cy="16373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k object 49"/>
          <p:cNvSpPr/>
          <p:nvPr/>
        </p:nvSpPr>
        <p:spPr>
          <a:xfrm>
            <a:off x="8532421" y="471126"/>
            <a:ext cx="174625" cy="16238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k object 50"/>
          <p:cNvSpPr/>
          <p:nvPr/>
        </p:nvSpPr>
        <p:spPr>
          <a:xfrm>
            <a:off x="7154681" y="3279131"/>
            <a:ext cx="174752" cy="16373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k object 51"/>
          <p:cNvSpPr/>
          <p:nvPr/>
        </p:nvSpPr>
        <p:spPr>
          <a:xfrm>
            <a:off x="10079703" y="662882"/>
            <a:ext cx="174980" cy="16353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0" i="0">
                <a:solidFill>
                  <a:srgbClr val="404040"/>
                </a:solidFill>
                <a:latin typeface="DejaVu Sans"/>
                <a:cs typeface="DejaVu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6/12/2019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753100" y="0"/>
            <a:ext cx="64388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6/12/2019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48982" y="696912"/>
            <a:ext cx="3931285" cy="180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0" i="0">
                <a:solidFill>
                  <a:srgbClr val="404040"/>
                </a:solidFill>
                <a:latin typeface="DejaVu Sans"/>
                <a:cs typeface="DejaVu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624955" y="1565592"/>
            <a:ext cx="5471159" cy="2790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DejaVu Sans"/>
                <a:cs typeface="DejaVu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6/12/2019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3662" y="515911"/>
            <a:ext cx="5086537" cy="4080412"/>
          </a:xfrm>
          <a:prstGeom prst="rect">
            <a:avLst/>
          </a:prstGeom>
          <a:noFill/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5430"/>
              </a:lnSpc>
              <a:spcBef>
                <a:spcPts val="105"/>
              </a:spcBef>
            </a:pPr>
            <a:r>
              <a:rPr lang="es-CL" sz="4400" dirty="0"/>
              <a:t>DECRETO 67: </a:t>
            </a:r>
            <a:r>
              <a:rPr lang="es-MX" sz="2800" b="1" dirty="0"/>
              <a:t>“NORMAS MÍNIMAS NACIONALES SOBRE EVALUACIÓN, CALIFICACIÓN Y PROMOCIÓN</a:t>
            </a:r>
            <a:r>
              <a:rPr lang="es-MX" sz="3600" b="1" dirty="0"/>
              <a:t>”</a:t>
            </a:r>
            <a:endParaRPr b="1" dirty="0"/>
          </a:p>
        </p:txBody>
      </p:sp>
      <p:sp>
        <p:nvSpPr>
          <p:cNvPr id="3" name="object 3"/>
          <p:cNvSpPr/>
          <p:nvPr/>
        </p:nvSpPr>
        <p:spPr>
          <a:xfrm>
            <a:off x="733425" y="5715000"/>
            <a:ext cx="838200" cy="762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00475" y="5325880"/>
            <a:ext cx="1352550" cy="11811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6D6CB119-753D-46F1-8A9B-86F8FAD55D7D}"/>
              </a:ext>
            </a:extLst>
          </p:cNvPr>
          <p:cNvSpPr/>
          <p:nvPr/>
        </p:nvSpPr>
        <p:spPr>
          <a:xfrm>
            <a:off x="8280019" y="3009335"/>
            <a:ext cx="3056128" cy="1366832"/>
          </a:xfrm>
          <a:prstGeom prst="rect">
            <a:avLst/>
          </a:prstGeom>
          <a:solidFill>
            <a:srgbClr val="7DDDD2"/>
          </a:solidFill>
          <a:ln>
            <a:solidFill>
              <a:srgbClr val="7DDD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40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2E539F9-1223-4061-B68C-D57C4040A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3800" y="1199196"/>
            <a:ext cx="5590304" cy="1013800"/>
          </a:xfrm>
        </p:spPr>
        <p:txBody>
          <a:bodyPr>
            <a:normAutofit/>
          </a:bodyPr>
          <a:lstStyle/>
          <a:p>
            <a:r>
              <a:rPr lang="es-ES" sz="3200" b="1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DEROGA LOS DECRETOS </a:t>
            </a:r>
            <a:endParaRPr lang="es-CL" sz="3200" b="1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23D687-F0B9-4FE2-970E-0910664BF4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9618" y="2840420"/>
            <a:ext cx="5867401" cy="2743200"/>
          </a:xfrm>
        </p:spPr>
        <p:txBody>
          <a:bodyPr>
            <a:normAutofit/>
          </a:bodyPr>
          <a:lstStyle/>
          <a:p>
            <a:pPr algn="just"/>
            <a:r>
              <a:rPr lang="es-ES" sz="21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Decreto 511 1997 Enseñanza Básica</a:t>
            </a:r>
          </a:p>
          <a:p>
            <a:pPr algn="just"/>
            <a:endParaRPr lang="es-ES" sz="213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1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Decreto 112 1999 1° y 2° año Enseñanza Media</a:t>
            </a:r>
          </a:p>
          <a:p>
            <a:pPr algn="just"/>
            <a:endParaRPr lang="es-ES" sz="213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1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Decreto 83 3° y 4° año Enseñanza Media</a:t>
            </a:r>
            <a:endParaRPr lang="es-CL" sz="213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D39EB8D-0266-43EE-8DB0-C573EDF336BB}"/>
              </a:ext>
            </a:extLst>
          </p:cNvPr>
          <p:cNvSpPr/>
          <p:nvPr/>
        </p:nvSpPr>
        <p:spPr>
          <a:xfrm>
            <a:off x="8431456" y="3361067"/>
            <a:ext cx="275325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defTabSz="457189"/>
            <a:r>
              <a:rPr lang="es-ES" sz="3200">
                <a:ln w="0"/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DECRETO 67</a:t>
            </a:r>
          </a:p>
        </p:txBody>
      </p:sp>
      <p:sp>
        <p:nvSpPr>
          <p:cNvPr id="10" name="object 18">
            <a:extLst>
              <a:ext uri="{FF2B5EF4-FFF2-40B4-BE49-F238E27FC236}">
                <a16:creationId xmlns:a16="http://schemas.microsoft.com/office/drawing/2014/main" id="{72581CBB-874B-4B87-AD67-BE6F687C364B}"/>
              </a:ext>
            </a:extLst>
          </p:cNvPr>
          <p:cNvSpPr/>
          <p:nvPr/>
        </p:nvSpPr>
        <p:spPr>
          <a:xfrm>
            <a:off x="1269617" y="3310032"/>
            <a:ext cx="5867401" cy="45719"/>
          </a:xfrm>
          <a:custGeom>
            <a:avLst/>
            <a:gdLst/>
            <a:ahLst/>
            <a:cxnLst/>
            <a:rect l="l" t="t" r="r" b="b"/>
            <a:pathLst>
              <a:path w="6396355">
                <a:moveTo>
                  <a:pt x="0" y="0"/>
                </a:moveTo>
                <a:lnTo>
                  <a:pt x="6395974" y="0"/>
                </a:lnTo>
              </a:path>
            </a:pathLst>
          </a:custGeom>
          <a:ln w="9534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8">
            <a:extLst>
              <a:ext uri="{FF2B5EF4-FFF2-40B4-BE49-F238E27FC236}">
                <a16:creationId xmlns:a16="http://schemas.microsoft.com/office/drawing/2014/main" id="{D2FED1D4-7E58-4FED-803F-E140051BA710}"/>
              </a:ext>
            </a:extLst>
          </p:cNvPr>
          <p:cNvSpPr/>
          <p:nvPr/>
        </p:nvSpPr>
        <p:spPr>
          <a:xfrm>
            <a:off x="1269616" y="3983420"/>
            <a:ext cx="5867401" cy="45719"/>
          </a:xfrm>
          <a:custGeom>
            <a:avLst/>
            <a:gdLst/>
            <a:ahLst/>
            <a:cxnLst/>
            <a:rect l="l" t="t" r="r" b="b"/>
            <a:pathLst>
              <a:path w="6396355">
                <a:moveTo>
                  <a:pt x="0" y="0"/>
                </a:moveTo>
                <a:lnTo>
                  <a:pt x="6395974" y="0"/>
                </a:lnTo>
              </a:path>
            </a:pathLst>
          </a:custGeom>
          <a:ln w="9534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8">
            <a:extLst>
              <a:ext uri="{FF2B5EF4-FFF2-40B4-BE49-F238E27FC236}">
                <a16:creationId xmlns:a16="http://schemas.microsoft.com/office/drawing/2014/main" id="{0ABAEC3A-1056-4A84-9136-573AF6401501}"/>
              </a:ext>
            </a:extLst>
          </p:cNvPr>
          <p:cNvSpPr/>
          <p:nvPr/>
        </p:nvSpPr>
        <p:spPr>
          <a:xfrm>
            <a:off x="1235457" y="4656808"/>
            <a:ext cx="5867401" cy="45719"/>
          </a:xfrm>
          <a:custGeom>
            <a:avLst/>
            <a:gdLst/>
            <a:ahLst/>
            <a:cxnLst/>
            <a:rect l="l" t="t" r="r" b="b"/>
            <a:pathLst>
              <a:path w="6396355">
                <a:moveTo>
                  <a:pt x="0" y="0"/>
                </a:moveTo>
                <a:lnTo>
                  <a:pt x="6395974" y="0"/>
                </a:lnTo>
              </a:path>
            </a:pathLst>
          </a:custGeom>
          <a:ln w="9534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1FFC9453-BD48-45C9-BDA6-5F6CC19BED1F}"/>
              </a:ext>
            </a:extLst>
          </p:cNvPr>
          <p:cNvSpPr/>
          <p:nvPr/>
        </p:nvSpPr>
        <p:spPr>
          <a:xfrm>
            <a:off x="609600" y="2811517"/>
            <a:ext cx="428625" cy="428625"/>
          </a:xfrm>
          <a:custGeom>
            <a:avLst/>
            <a:gdLst/>
            <a:ahLst/>
            <a:cxnLst/>
            <a:rect l="l" t="t" r="r" b="b"/>
            <a:pathLst>
              <a:path w="428625" h="428625">
                <a:moveTo>
                  <a:pt x="214375" y="0"/>
                </a:moveTo>
                <a:lnTo>
                  <a:pt x="165231" y="5663"/>
                </a:lnTo>
                <a:lnTo>
                  <a:pt x="120113" y="21792"/>
                </a:lnTo>
                <a:lnTo>
                  <a:pt x="80308" y="47096"/>
                </a:lnTo>
                <a:lnTo>
                  <a:pt x="47106" y="80284"/>
                </a:lnTo>
                <a:lnTo>
                  <a:pt x="21795" y="120066"/>
                </a:lnTo>
                <a:lnTo>
                  <a:pt x="5663" y="165151"/>
                </a:lnTo>
                <a:lnTo>
                  <a:pt x="0" y="214249"/>
                </a:lnTo>
                <a:lnTo>
                  <a:pt x="5663" y="263393"/>
                </a:lnTo>
                <a:lnTo>
                  <a:pt x="21795" y="308511"/>
                </a:lnTo>
                <a:lnTo>
                  <a:pt x="47106" y="348316"/>
                </a:lnTo>
                <a:lnTo>
                  <a:pt x="80308" y="381518"/>
                </a:lnTo>
                <a:lnTo>
                  <a:pt x="120113" y="406829"/>
                </a:lnTo>
                <a:lnTo>
                  <a:pt x="165231" y="422961"/>
                </a:lnTo>
                <a:lnTo>
                  <a:pt x="214375" y="428625"/>
                </a:lnTo>
                <a:lnTo>
                  <a:pt x="263473" y="422961"/>
                </a:lnTo>
                <a:lnTo>
                  <a:pt x="308558" y="406829"/>
                </a:lnTo>
                <a:lnTo>
                  <a:pt x="348340" y="381518"/>
                </a:lnTo>
                <a:lnTo>
                  <a:pt x="381528" y="348316"/>
                </a:lnTo>
                <a:lnTo>
                  <a:pt x="406832" y="308511"/>
                </a:lnTo>
                <a:lnTo>
                  <a:pt x="422961" y="263393"/>
                </a:lnTo>
                <a:lnTo>
                  <a:pt x="428625" y="214249"/>
                </a:lnTo>
                <a:lnTo>
                  <a:pt x="422961" y="165151"/>
                </a:lnTo>
                <a:lnTo>
                  <a:pt x="406832" y="120066"/>
                </a:lnTo>
                <a:lnTo>
                  <a:pt x="381528" y="80284"/>
                </a:lnTo>
                <a:lnTo>
                  <a:pt x="348340" y="47096"/>
                </a:lnTo>
                <a:lnTo>
                  <a:pt x="308558" y="21792"/>
                </a:lnTo>
                <a:lnTo>
                  <a:pt x="263473" y="5663"/>
                </a:lnTo>
                <a:lnTo>
                  <a:pt x="214375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7">
            <a:extLst>
              <a:ext uri="{FF2B5EF4-FFF2-40B4-BE49-F238E27FC236}">
                <a16:creationId xmlns:a16="http://schemas.microsoft.com/office/drawing/2014/main" id="{C0D6B060-6E2E-4DDA-817E-C2295C40D68F}"/>
              </a:ext>
            </a:extLst>
          </p:cNvPr>
          <p:cNvSpPr/>
          <p:nvPr/>
        </p:nvSpPr>
        <p:spPr>
          <a:xfrm>
            <a:off x="609600" y="4145360"/>
            <a:ext cx="428625" cy="438150"/>
          </a:xfrm>
          <a:custGeom>
            <a:avLst/>
            <a:gdLst/>
            <a:ahLst/>
            <a:cxnLst/>
            <a:rect l="l" t="t" r="r" b="b"/>
            <a:pathLst>
              <a:path w="428625" h="438150">
                <a:moveTo>
                  <a:pt x="214375" y="0"/>
                </a:moveTo>
                <a:lnTo>
                  <a:pt x="165231" y="5783"/>
                </a:lnTo>
                <a:lnTo>
                  <a:pt x="120113" y="22260"/>
                </a:lnTo>
                <a:lnTo>
                  <a:pt x="80308" y="48115"/>
                </a:lnTo>
                <a:lnTo>
                  <a:pt x="47106" y="82038"/>
                </a:lnTo>
                <a:lnTo>
                  <a:pt x="21795" y="122714"/>
                </a:lnTo>
                <a:lnTo>
                  <a:pt x="5663" y="168830"/>
                </a:lnTo>
                <a:lnTo>
                  <a:pt x="0" y="219075"/>
                </a:lnTo>
                <a:lnTo>
                  <a:pt x="5663" y="269319"/>
                </a:lnTo>
                <a:lnTo>
                  <a:pt x="21795" y="315435"/>
                </a:lnTo>
                <a:lnTo>
                  <a:pt x="47106" y="356111"/>
                </a:lnTo>
                <a:lnTo>
                  <a:pt x="80308" y="390034"/>
                </a:lnTo>
                <a:lnTo>
                  <a:pt x="120113" y="415889"/>
                </a:lnTo>
                <a:lnTo>
                  <a:pt x="165231" y="432366"/>
                </a:lnTo>
                <a:lnTo>
                  <a:pt x="214375" y="438150"/>
                </a:lnTo>
                <a:lnTo>
                  <a:pt x="263473" y="432366"/>
                </a:lnTo>
                <a:lnTo>
                  <a:pt x="308558" y="415889"/>
                </a:lnTo>
                <a:lnTo>
                  <a:pt x="348340" y="390034"/>
                </a:lnTo>
                <a:lnTo>
                  <a:pt x="381528" y="356111"/>
                </a:lnTo>
                <a:lnTo>
                  <a:pt x="406832" y="315435"/>
                </a:lnTo>
                <a:lnTo>
                  <a:pt x="422961" y="269319"/>
                </a:lnTo>
                <a:lnTo>
                  <a:pt x="428625" y="219075"/>
                </a:lnTo>
                <a:lnTo>
                  <a:pt x="422961" y="168830"/>
                </a:lnTo>
                <a:lnTo>
                  <a:pt x="406832" y="122714"/>
                </a:lnTo>
                <a:lnTo>
                  <a:pt x="381528" y="82038"/>
                </a:lnTo>
                <a:lnTo>
                  <a:pt x="348340" y="48115"/>
                </a:lnTo>
                <a:lnTo>
                  <a:pt x="308558" y="22260"/>
                </a:lnTo>
                <a:lnTo>
                  <a:pt x="263473" y="5783"/>
                </a:lnTo>
                <a:lnTo>
                  <a:pt x="214375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25">
            <a:extLst>
              <a:ext uri="{FF2B5EF4-FFF2-40B4-BE49-F238E27FC236}">
                <a16:creationId xmlns:a16="http://schemas.microsoft.com/office/drawing/2014/main" id="{6029A016-FBC9-462E-B3B2-D147C5912C5A}"/>
              </a:ext>
            </a:extLst>
          </p:cNvPr>
          <p:cNvSpPr/>
          <p:nvPr/>
        </p:nvSpPr>
        <p:spPr>
          <a:xfrm>
            <a:off x="609600" y="3473676"/>
            <a:ext cx="428625" cy="438150"/>
          </a:xfrm>
          <a:custGeom>
            <a:avLst/>
            <a:gdLst/>
            <a:ahLst/>
            <a:cxnLst/>
            <a:rect l="l" t="t" r="r" b="b"/>
            <a:pathLst>
              <a:path w="428625" h="438150">
                <a:moveTo>
                  <a:pt x="214375" y="0"/>
                </a:moveTo>
                <a:lnTo>
                  <a:pt x="165231" y="5783"/>
                </a:lnTo>
                <a:lnTo>
                  <a:pt x="120113" y="22260"/>
                </a:lnTo>
                <a:lnTo>
                  <a:pt x="80308" y="48115"/>
                </a:lnTo>
                <a:lnTo>
                  <a:pt x="47106" y="82038"/>
                </a:lnTo>
                <a:lnTo>
                  <a:pt x="21795" y="122714"/>
                </a:lnTo>
                <a:lnTo>
                  <a:pt x="5663" y="168830"/>
                </a:lnTo>
                <a:lnTo>
                  <a:pt x="0" y="219075"/>
                </a:lnTo>
                <a:lnTo>
                  <a:pt x="5663" y="269307"/>
                </a:lnTo>
                <a:lnTo>
                  <a:pt x="21795" y="315419"/>
                </a:lnTo>
                <a:lnTo>
                  <a:pt x="47106" y="356095"/>
                </a:lnTo>
                <a:lnTo>
                  <a:pt x="80308" y="390022"/>
                </a:lnTo>
                <a:lnTo>
                  <a:pt x="120113" y="415883"/>
                </a:lnTo>
                <a:lnTo>
                  <a:pt x="165231" y="432364"/>
                </a:lnTo>
                <a:lnTo>
                  <a:pt x="214375" y="438150"/>
                </a:lnTo>
                <a:lnTo>
                  <a:pt x="263473" y="432364"/>
                </a:lnTo>
                <a:lnTo>
                  <a:pt x="308558" y="415883"/>
                </a:lnTo>
                <a:lnTo>
                  <a:pt x="348340" y="390022"/>
                </a:lnTo>
                <a:lnTo>
                  <a:pt x="381528" y="356095"/>
                </a:lnTo>
                <a:lnTo>
                  <a:pt x="406832" y="315419"/>
                </a:lnTo>
                <a:lnTo>
                  <a:pt x="422961" y="269307"/>
                </a:lnTo>
                <a:lnTo>
                  <a:pt x="428625" y="219075"/>
                </a:lnTo>
                <a:lnTo>
                  <a:pt x="422961" y="168830"/>
                </a:lnTo>
                <a:lnTo>
                  <a:pt x="406832" y="122714"/>
                </a:lnTo>
                <a:lnTo>
                  <a:pt x="381528" y="82038"/>
                </a:lnTo>
                <a:lnTo>
                  <a:pt x="348340" y="48115"/>
                </a:lnTo>
                <a:lnTo>
                  <a:pt x="308558" y="22260"/>
                </a:lnTo>
                <a:lnTo>
                  <a:pt x="263473" y="5783"/>
                </a:lnTo>
                <a:lnTo>
                  <a:pt x="214375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Cerrar llave 15">
            <a:extLst>
              <a:ext uri="{FF2B5EF4-FFF2-40B4-BE49-F238E27FC236}">
                <a16:creationId xmlns:a16="http://schemas.microsoft.com/office/drawing/2014/main" id="{4B23B8A4-4BDC-46BC-A60F-3EFD7C8C0772}"/>
              </a:ext>
            </a:extLst>
          </p:cNvPr>
          <p:cNvSpPr/>
          <p:nvPr/>
        </p:nvSpPr>
        <p:spPr>
          <a:xfrm>
            <a:off x="7560058" y="2473551"/>
            <a:ext cx="228600" cy="2438400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object 4">
            <a:extLst>
              <a:ext uri="{FF2B5EF4-FFF2-40B4-BE49-F238E27FC236}">
                <a16:creationId xmlns:a16="http://schemas.microsoft.com/office/drawing/2014/main" id="{147F2E2D-4615-4783-9AE8-4461C28CA1DF}"/>
              </a:ext>
            </a:extLst>
          </p:cNvPr>
          <p:cNvSpPr/>
          <p:nvPr/>
        </p:nvSpPr>
        <p:spPr>
          <a:xfrm>
            <a:off x="10373106" y="201252"/>
            <a:ext cx="1352550" cy="1181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CB69682E-7334-457C-BF49-78D8D7302031}"/>
              </a:ext>
            </a:extLst>
          </p:cNvPr>
          <p:cNvSpPr/>
          <p:nvPr/>
        </p:nvSpPr>
        <p:spPr>
          <a:xfrm>
            <a:off x="588878" y="5541919"/>
            <a:ext cx="105958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L" dirty="0">
                <a:solidFill>
                  <a:srgbClr val="4D4D4D"/>
                </a:solidFill>
                <a:latin typeface="Sailec-medium"/>
              </a:rPr>
              <a:t>Decreto Supremo Nº67/2018, que define normas mínimas nacionales sobre evaluación, entrará en vigencia en marzo del año 2020.</a:t>
            </a:r>
            <a:endParaRPr lang="es-CL" b="0" i="0" dirty="0">
              <a:solidFill>
                <a:srgbClr val="4D4D4D"/>
              </a:solidFill>
              <a:effectLst/>
              <a:latin typeface="Sailec-medium"/>
            </a:endParaRPr>
          </a:p>
        </p:txBody>
      </p:sp>
    </p:spTree>
    <p:extLst>
      <p:ext uri="{BB962C8B-B14F-4D97-AF65-F5344CB8AC3E}">
        <p14:creationId xmlns:p14="http://schemas.microsoft.com/office/powerpoint/2010/main" val="2964964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6428" y="595467"/>
            <a:ext cx="10515600" cy="824312"/>
          </a:xfrm>
        </p:spPr>
        <p:txBody>
          <a:bodyPr>
            <a:normAutofit/>
          </a:bodyPr>
          <a:lstStyle/>
          <a:p>
            <a:r>
              <a:rPr lang="es-MX" sz="3200" b="1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PROCESO DE ACTUALIZACIÓN DE LA NORMATIVA</a:t>
            </a:r>
            <a:endParaRPr lang="es-ES" sz="3200" b="1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" name="Flecha a la derecha con muesca 7"/>
          <p:cNvSpPr/>
          <p:nvPr/>
        </p:nvSpPr>
        <p:spPr>
          <a:xfrm>
            <a:off x="1039817" y="6040744"/>
            <a:ext cx="9288823" cy="644301"/>
          </a:xfrm>
          <a:prstGeom prst="notchedRightArrow">
            <a:avLst/>
          </a:prstGeom>
          <a:solidFill>
            <a:srgbClr val="7DDDD2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r>
              <a:rPr lang="es-MX" sz="1700" dirty="0">
                <a:ea typeface="Verdana" panose="020B0604030504040204" pitchFamily="34" charset="0"/>
                <a:cs typeface="Verdana" panose="020B0604030504040204" pitchFamily="34" charset="0"/>
              </a:rPr>
              <a:t>Mesa de trabajo Mineduc sobre evaluación</a:t>
            </a:r>
            <a:endParaRPr lang="es-ES" sz="1700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Rounded Rectangle 6">
            <a:extLst>
              <a:ext uri="{FF2B5EF4-FFF2-40B4-BE49-F238E27FC236}">
                <a16:creationId xmlns:a16="http://schemas.microsoft.com/office/drawing/2014/main" id="{EC8B54FB-761D-41D3-B86F-B78F94D7AA15}"/>
              </a:ext>
            </a:extLst>
          </p:cNvPr>
          <p:cNvSpPr/>
          <p:nvPr/>
        </p:nvSpPr>
        <p:spPr>
          <a:xfrm rot="18900000">
            <a:off x="662758" y="2598441"/>
            <a:ext cx="1231783" cy="1178655"/>
          </a:xfrm>
          <a:custGeom>
            <a:avLst/>
            <a:gdLst/>
            <a:ahLst/>
            <a:cxnLst/>
            <a:rect l="l" t="t" r="r" b="b"/>
            <a:pathLst>
              <a:path w="1544024" h="1544022">
                <a:moveTo>
                  <a:pt x="1508872" y="35152"/>
                </a:moveTo>
                <a:cubicBezTo>
                  <a:pt x="1530591" y="56870"/>
                  <a:pt x="1544024" y="86874"/>
                  <a:pt x="1544024" y="120016"/>
                </a:cubicBezTo>
                <a:lnTo>
                  <a:pt x="1544024" y="1404196"/>
                </a:lnTo>
                <a:cubicBezTo>
                  <a:pt x="1544024" y="1442467"/>
                  <a:pt x="1526111" y="1476554"/>
                  <a:pt x="1497037" y="1497040"/>
                </a:cubicBezTo>
                <a:cubicBezTo>
                  <a:pt x="1476551" y="1526111"/>
                  <a:pt x="1442465" y="1544022"/>
                  <a:pt x="1404196" y="1544022"/>
                </a:cubicBezTo>
                <a:lnTo>
                  <a:pt x="120016" y="1544022"/>
                </a:lnTo>
                <a:cubicBezTo>
                  <a:pt x="53733" y="1544022"/>
                  <a:pt x="0" y="1490289"/>
                  <a:pt x="0" y="1424006"/>
                </a:cubicBezTo>
                <a:lnTo>
                  <a:pt x="1" y="943958"/>
                </a:lnTo>
                <a:cubicBezTo>
                  <a:pt x="0" y="877675"/>
                  <a:pt x="53733" y="823942"/>
                  <a:pt x="120016" y="823942"/>
                </a:cubicBezTo>
                <a:lnTo>
                  <a:pt x="823944" y="823942"/>
                </a:lnTo>
                <a:lnTo>
                  <a:pt x="823944" y="120016"/>
                </a:lnTo>
                <a:cubicBezTo>
                  <a:pt x="823944" y="53733"/>
                  <a:pt x="877677" y="0"/>
                  <a:pt x="943960" y="0"/>
                </a:cubicBezTo>
                <a:lnTo>
                  <a:pt x="1424008" y="0"/>
                </a:lnTo>
                <a:cubicBezTo>
                  <a:pt x="1457150" y="0"/>
                  <a:pt x="1487154" y="13433"/>
                  <a:pt x="1508872" y="35152"/>
                </a:cubicBezTo>
                <a:close/>
              </a:path>
            </a:pathLst>
          </a:custGeom>
          <a:solidFill>
            <a:srgbClr val="FFC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0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2E75325-28A6-4B18-9071-06E4EE1248D9}"/>
              </a:ext>
            </a:extLst>
          </p:cNvPr>
          <p:cNvSpPr/>
          <p:nvPr/>
        </p:nvSpPr>
        <p:spPr>
          <a:xfrm rot="18900000">
            <a:off x="2491323" y="2598441"/>
            <a:ext cx="1231783" cy="1178655"/>
          </a:xfrm>
          <a:custGeom>
            <a:avLst/>
            <a:gdLst/>
            <a:ahLst/>
            <a:cxnLst/>
            <a:rect l="l" t="t" r="r" b="b"/>
            <a:pathLst>
              <a:path w="1544024" h="1544022">
                <a:moveTo>
                  <a:pt x="1508872" y="35152"/>
                </a:moveTo>
                <a:cubicBezTo>
                  <a:pt x="1530591" y="56870"/>
                  <a:pt x="1544024" y="86874"/>
                  <a:pt x="1544024" y="120016"/>
                </a:cubicBezTo>
                <a:lnTo>
                  <a:pt x="1544024" y="1404196"/>
                </a:lnTo>
                <a:cubicBezTo>
                  <a:pt x="1544024" y="1442467"/>
                  <a:pt x="1526111" y="1476554"/>
                  <a:pt x="1497037" y="1497040"/>
                </a:cubicBezTo>
                <a:cubicBezTo>
                  <a:pt x="1476551" y="1526111"/>
                  <a:pt x="1442465" y="1544022"/>
                  <a:pt x="1404196" y="1544022"/>
                </a:cubicBezTo>
                <a:lnTo>
                  <a:pt x="120016" y="1544022"/>
                </a:lnTo>
                <a:cubicBezTo>
                  <a:pt x="53733" y="1544022"/>
                  <a:pt x="0" y="1490289"/>
                  <a:pt x="0" y="1424006"/>
                </a:cubicBezTo>
                <a:lnTo>
                  <a:pt x="1" y="943958"/>
                </a:lnTo>
                <a:cubicBezTo>
                  <a:pt x="0" y="877675"/>
                  <a:pt x="53733" y="823942"/>
                  <a:pt x="120016" y="823942"/>
                </a:cubicBezTo>
                <a:lnTo>
                  <a:pt x="823944" y="823942"/>
                </a:lnTo>
                <a:lnTo>
                  <a:pt x="823944" y="120016"/>
                </a:lnTo>
                <a:cubicBezTo>
                  <a:pt x="823944" y="53733"/>
                  <a:pt x="877677" y="0"/>
                  <a:pt x="943960" y="0"/>
                </a:cubicBezTo>
                <a:lnTo>
                  <a:pt x="1424008" y="0"/>
                </a:lnTo>
                <a:cubicBezTo>
                  <a:pt x="1457150" y="0"/>
                  <a:pt x="1487154" y="13433"/>
                  <a:pt x="1508872" y="35152"/>
                </a:cubicBezTo>
                <a:close/>
              </a:path>
            </a:pathLst>
          </a:custGeom>
          <a:solidFill>
            <a:srgbClr val="FB5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0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Rounded Rectangle 6">
            <a:extLst>
              <a:ext uri="{FF2B5EF4-FFF2-40B4-BE49-F238E27FC236}">
                <a16:creationId xmlns:a16="http://schemas.microsoft.com/office/drawing/2014/main" id="{160F5CF4-0623-4B7B-8526-30806F9FDEBE}"/>
              </a:ext>
            </a:extLst>
          </p:cNvPr>
          <p:cNvSpPr/>
          <p:nvPr/>
        </p:nvSpPr>
        <p:spPr>
          <a:xfrm rot="18900000">
            <a:off x="4387818" y="2598441"/>
            <a:ext cx="1231783" cy="1178655"/>
          </a:xfrm>
          <a:custGeom>
            <a:avLst/>
            <a:gdLst/>
            <a:ahLst/>
            <a:cxnLst/>
            <a:rect l="l" t="t" r="r" b="b"/>
            <a:pathLst>
              <a:path w="1544024" h="1544022">
                <a:moveTo>
                  <a:pt x="1508872" y="35152"/>
                </a:moveTo>
                <a:cubicBezTo>
                  <a:pt x="1530591" y="56870"/>
                  <a:pt x="1544024" y="86874"/>
                  <a:pt x="1544024" y="120016"/>
                </a:cubicBezTo>
                <a:lnTo>
                  <a:pt x="1544024" y="1404196"/>
                </a:lnTo>
                <a:cubicBezTo>
                  <a:pt x="1544024" y="1442467"/>
                  <a:pt x="1526111" y="1476554"/>
                  <a:pt x="1497037" y="1497040"/>
                </a:cubicBezTo>
                <a:cubicBezTo>
                  <a:pt x="1476551" y="1526111"/>
                  <a:pt x="1442465" y="1544022"/>
                  <a:pt x="1404196" y="1544022"/>
                </a:cubicBezTo>
                <a:lnTo>
                  <a:pt x="120016" y="1544022"/>
                </a:lnTo>
                <a:cubicBezTo>
                  <a:pt x="53733" y="1544022"/>
                  <a:pt x="0" y="1490289"/>
                  <a:pt x="0" y="1424006"/>
                </a:cubicBezTo>
                <a:lnTo>
                  <a:pt x="1" y="943958"/>
                </a:lnTo>
                <a:cubicBezTo>
                  <a:pt x="0" y="877675"/>
                  <a:pt x="53733" y="823942"/>
                  <a:pt x="120016" y="823942"/>
                </a:cubicBezTo>
                <a:lnTo>
                  <a:pt x="823944" y="823942"/>
                </a:lnTo>
                <a:lnTo>
                  <a:pt x="823944" y="120016"/>
                </a:lnTo>
                <a:cubicBezTo>
                  <a:pt x="823944" y="53733"/>
                  <a:pt x="877677" y="0"/>
                  <a:pt x="943960" y="0"/>
                </a:cubicBezTo>
                <a:lnTo>
                  <a:pt x="1424008" y="0"/>
                </a:lnTo>
                <a:cubicBezTo>
                  <a:pt x="1457150" y="0"/>
                  <a:pt x="1487154" y="13433"/>
                  <a:pt x="1508872" y="35152"/>
                </a:cubicBezTo>
                <a:close/>
              </a:path>
            </a:pathLst>
          </a:custGeom>
          <a:solidFill>
            <a:srgbClr val="F80A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0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Rounded Rectangle 6">
            <a:extLst>
              <a:ext uri="{FF2B5EF4-FFF2-40B4-BE49-F238E27FC236}">
                <a16:creationId xmlns:a16="http://schemas.microsoft.com/office/drawing/2014/main" id="{A785A7EB-971F-4F27-9A97-8CBCAEDCF152}"/>
              </a:ext>
            </a:extLst>
          </p:cNvPr>
          <p:cNvSpPr/>
          <p:nvPr/>
        </p:nvSpPr>
        <p:spPr>
          <a:xfrm rot="18900000">
            <a:off x="6143386" y="2593129"/>
            <a:ext cx="1231783" cy="1178655"/>
          </a:xfrm>
          <a:custGeom>
            <a:avLst/>
            <a:gdLst/>
            <a:ahLst/>
            <a:cxnLst/>
            <a:rect l="l" t="t" r="r" b="b"/>
            <a:pathLst>
              <a:path w="1544024" h="1544022">
                <a:moveTo>
                  <a:pt x="1508872" y="35152"/>
                </a:moveTo>
                <a:cubicBezTo>
                  <a:pt x="1530591" y="56870"/>
                  <a:pt x="1544024" y="86874"/>
                  <a:pt x="1544024" y="120016"/>
                </a:cubicBezTo>
                <a:lnTo>
                  <a:pt x="1544024" y="1404196"/>
                </a:lnTo>
                <a:cubicBezTo>
                  <a:pt x="1544024" y="1442467"/>
                  <a:pt x="1526111" y="1476554"/>
                  <a:pt x="1497037" y="1497040"/>
                </a:cubicBezTo>
                <a:cubicBezTo>
                  <a:pt x="1476551" y="1526111"/>
                  <a:pt x="1442465" y="1544022"/>
                  <a:pt x="1404196" y="1544022"/>
                </a:cubicBezTo>
                <a:lnTo>
                  <a:pt x="120016" y="1544022"/>
                </a:lnTo>
                <a:cubicBezTo>
                  <a:pt x="53733" y="1544022"/>
                  <a:pt x="0" y="1490289"/>
                  <a:pt x="0" y="1424006"/>
                </a:cubicBezTo>
                <a:lnTo>
                  <a:pt x="1" y="943958"/>
                </a:lnTo>
                <a:cubicBezTo>
                  <a:pt x="0" y="877675"/>
                  <a:pt x="53733" y="823942"/>
                  <a:pt x="120016" y="823942"/>
                </a:cubicBezTo>
                <a:lnTo>
                  <a:pt x="823944" y="823942"/>
                </a:lnTo>
                <a:lnTo>
                  <a:pt x="823944" y="120016"/>
                </a:lnTo>
                <a:cubicBezTo>
                  <a:pt x="823944" y="53733"/>
                  <a:pt x="877677" y="0"/>
                  <a:pt x="943960" y="0"/>
                </a:cubicBezTo>
                <a:lnTo>
                  <a:pt x="1424008" y="0"/>
                </a:lnTo>
                <a:cubicBezTo>
                  <a:pt x="1457150" y="0"/>
                  <a:pt x="1487154" y="13433"/>
                  <a:pt x="1508872" y="35152"/>
                </a:cubicBezTo>
                <a:close/>
              </a:path>
            </a:pathLst>
          </a:custGeom>
          <a:solidFill>
            <a:srgbClr val="D30E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0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Rounded Rectangle 6">
            <a:extLst>
              <a:ext uri="{FF2B5EF4-FFF2-40B4-BE49-F238E27FC236}">
                <a16:creationId xmlns:a16="http://schemas.microsoft.com/office/drawing/2014/main" id="{57E7A031-18F8-4B6A-91DF-BC82806FEBE5}"/>
              </a:ext>
            </a:extLst>
          </p:cNvPr>
          <p:cNvSpPr/>
          <p:nvPr/>
        </p:nvSpPr>
        <p:spPr>
          <a:xfrm rot="18900000">
            <a:off x="8039877" y="2583053"/>
            <a:ext cx="1231783" cy="1178655"/>
          </a:xfrm>
          <a:custGeom>
            <a:avLst/>
            <a:gdLst/>
            <a:ahLst/>
            <a:cxnLst/>
            <a:rect l="l" t="t" r="r" b="b"/>
            <a:pathLst>
              <a:path w="1544024" h="1544022">
                <a:moveTo>
                  <a:pt x="1508872" y="35152"/>
                </a:moveTo>
                <a:cubicBezTo>
                  <a:pt x="1530591" y="56870"/>
                  <a:pt x="1544024" y="86874"/>
                  <a:pt x="1544024" y="120016"/>
                </a:cubicBezTo>
                <a:lnTo>
                  <a:pt x="1544024" y="1404196"/>
                </a:lnTo>
                <a:cubicBezTo>
                  <a:pt x="1544024" y="1442467"/>
                  <a:pt x="1526111" y="1476554"/>
                  <a:pt x="1497037" y="1497040"/>
                </a:cubicBezTo>
                <a:cubicBezTo>
                  <a:pt x="1476551" y="1526111"/>
                  <a:pt x="1442465" y="1544022"/>
                  <a:pt x="1404196" y="1544022"/>
                </a:cubicBezTo>
                <a:lnTo>
                  <a:pt x="120016" y="1544022"/>
                </a:lnTo>
                <a:cubicBezTo>
                  <a:pt x="53733" y="1544022"/>
                  <a:pt x="0" y="1490289"/>
                  <a:pt x="0" y="1424006"/>
                </a:cubicBezTo>
                <a:lnTo>
                  <a:pt x="1" y="943958"/>
                </a:lnTo>
                <a:cubicBezTo>
                  <a:pt x="0" y="877675"/>
                  <a:pt x="53733" y="823942"/>
                  <a:pt x="120016" y="823942"/>
                </a:cubicBezTo>
                <a:lnTo>
                  <a:pt x="823944" y="823942"/>
                </a:lnTo>
                <a:lnTo>
                  <a:pt x="823944" y="120016"/>
                </a:lnTo>
                <a:cubicBezTo>
                  <a:pt x="823944" y="53733"/>
                  <a:pt x="877677" y="0"/>
                  <a:pt x="943960" y="0"/>
                </a:cubicBezTo>
                <a:lnTo>
                  <a:pt x="1424008" y="0"/>
                </a:lnTo>
                <a:cubicBezTo>
                  <a:pt x="1457150" y="0"/>
                  <a:pt x="1487154" y="13433"/>
                  <a:pt x="1508872" y="35152"/>
                </a:cubicBezTo>
                <a:close/>
              </a:path>
            </a:pathLst>
          </a:custGeom>
          <a:solidFill>
            <a:srgbClr val="AC91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0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Rounded Rectangle 6">
            <a:extLst>
              <a:ext uri="{FF2B5EF4-FFF2-40B4-BE49-F238E27FC236}">
                <a16:creationId xmlns:a16="http://schemas.microsoft.com/office/drawing/2014/main" id="{4ED3EBBA-51C9-4F94-8864-6C64B89FE880}"/>
              </a:ext>
            </a:extLst>
          </p:cNvPr>
          <p:cNvSpPr/>
          <p:nvPr/>
        </p:nvSpPr>
        <p:spPr>
          <a:xfrm rot="18900000">
            <a:off x="9936404" y="2533729"/>
            <a:ext cx="1231783" cy="1178655"/>
          </a:xfrm>
          <a:custGeom>
            <a:avLst/>
            <a:gdLst/>
            <a:ahLst/>
            <a:cxnLst/>
            <a:rect l="l" t="t" r="r" b="b"/>
            <a:pathLst>
              <a:path w="1544024" h="1544022">
                <a:moveTo>
                  <a:pt x="1508872" y="35152"/>
                </a:moveTo>
                <a:cubicBezTo>
                  <a:pt x="1530591" y="56870"/>
                  <a:pt x="1544024" y="86874"/>
                  <a:pt x="1544024" y="120016"/>
                </a:cubicBezTo>
                <a:lnTo>
                  <a:pt x="1544024" y="1404196"/>
                </a:lnTo>
                <a:cubicBezTo>
                  <a:pt x="1544024" y="1442467"/>
                  <a:pt x="1526111" y="1476554"/>
                  <a:pt x="1497037" y="1497040"/>
                </a:cubicBezTo>
                <a:cubicBezTo>
                  <a:pt x="1476551" y="1526111"/>
                  <a:pt x="1442465" y="1544022"/>
                  <a:pt x="1404196" y="1544022"/>
                </a:cubicBezTo>
                <a:lnTo>
                  <a:pt x="120016" y="1544022"/>
                </a:lnTo>
                <a:cubicBezTo>
                  <a:pt x="53733" y="1544022"/>
                  <a:pt x="0" y="1490289"/>
                  <a:pt x="0" y="1424006"/>
                </a:cubicBezTo>
                <a:lnTo>
                  <a:pt x="1" y="943958"/>
                </a:lnTo>
                <a:cubicBezTo>
                  <a:pt x="0" y="877675"/>
                  <a:pt x="53733" y="823942"/>
                  <a:pt x="120016" y="823942"/>
                </a:cubicBezTo>
                <a:lnTo>
                  <a:pt x="823944" y="823942"/>
                </a:lnTo>
                <a:lnTo>
                  <a:pt x="823944" y="120016"/>
                </a:lnTo>
                <a:cubicBezTo>
                  <a:pt x="823944" y="53733"/>
                  <a:pt x="877677" y="0"/>
                  <a:pt x="943960" y="0"/>
                </a:cubicBezTo>
                <a:lnTo>
                  <a:pt x="1424008" y="0"/>
                </a:lnTo>
                <a:cubicBezTo>
                  <a:pt x="1457150" y="0"/>
                  <a:pt x="1487154" y="13433"/>
                  <a:pt x="1508872" y="35152"/>
                </a:cubicBezTo>
                <a:close/>
              </a:path>
            </a:pathLst>
          </a:custGeom>
          <a:solidFill>
            <a:srgbClr val="009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0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TextBox 500">
            <a:extLst>
              <a:ext uri="{FF2B5EF4-FFF2-40B4-BE49-F238E27FC236}">
                <a16:creationId xmlns:a16="http://schemas.microsoft.com/office/drawing/2014/main" id="{92C9F9E6-24E5-4DB4-8166-1A8BE1ECDBFA}"/>
              </a:ext>
            </a:extLst>
          </p:cNvPr>
          <p:cNvSpPr txBox="1"/>
          <p:nvPr/>
        </p:nvSpPr>
        <p:spPr>
          <a:xfrm>
            <a:off x="109521" y="1575983"/>
            <a:ext cx="2021348" cy="6001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CL" altLang="ko-KR" sz="13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Recomendaciones equipo consultor </a:t>
            </a:r>
          </a:p>
          <a:p>
            <a:pPr algn="ctr"/>
            <a:r>
              <a:rPr lang="es-CL" altLang="ko-KR" sz="13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(abril 2016)</a:t>
            </a:r>
          </a:p>
        </p:txBody>
      </p:sp>
      <p:sp>
        <p:nvSpPr>
          <p:cNvPr id="17" name="TextBox 503">
            <a:extLst>
              <a:ext uri="{FF2B5EF4-FFF2-40B4-BE49-F238E27FC236}">
                <a16:creationId xmlns:a16="http://schemas.microsoft.com/office/drawing/2014/main" id="{E8FFF7B7-D5F4-49F7-9795-B2A07F6C2ACC}"/>
              </a:ext>
            </a:extLst>
          </p:cNvPr>
          <p:cNvSpPr txBox="1"/>
          <p:nvPr/>
        </p:nvSpPr>
        <p:spPr>
          <a:xfrm>
            <a:off x="2130869" y="4204295"/>
            <a:ext cx="2303388" cy="14003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CL" altLang="ko-KR" sz="13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Consulta directa a expertos y  actores educativos  (docentes, jefes UTP, </a:t>
            </a:r>
            <a:r>
              <a:rPr lang="es-CL" altLang="ko-KR" sz="130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edu</a:t>
            </a:r>
            <a:r>
              <a:rPr lang="es-CL" altLang="ko-KR" sz="13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diferenciales, docentes de  cátedra evaluación, representantes fundaciones, especialistas, Colegio de Profesores)</a:t>
            </a:r>
          </a:p>
        </p:txBody>
      </p:sp>
      <p:sp>
        <p:nvSpPr>
          <p:cNvPr id="20" name="TextBox 506">
            <a:extLst>
              <a:ext uri="{FF2B5EF4-FFF2-40B4-BE49-F238E27FC236}">
                <a16:creationId xmlns:a16="http://schemas.microsoft.com/office/drawing/2014/main" id="{8D70735F-EEFC-41AF-868C-74C2846A1944}"/>
              </a:ext>
            </a:extLst>
          </p:cNvPr>
          <p:cNvSpPr txBox="1"/>
          <p:nvPr/>
        </p:nvSpPr>
        <p:spPr>
          <a:xfrm>
            <a:off x="4151490" y="1516041"/>
            <a:ext cx="2021348" cy="6001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CL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Estudios, revisiones de literatura, levantamiento visiones actores escolares</a:t>
            </a:r>
          </a:p>
        </p:txBody>
      </p:sp>
      <p:sp>
        <p:nvSpPr>
          <p:cNvPr id="23" name="TextBox 509">
            <a:extLst>
              <a:ext uri="{FF2B5EF4-FFF2-40B4-BE49-F238E27FC236}">
                <a16:creationId xmlns:a16="http://schemas.microsoft.com/office/drawing/2014/main" id="{E9D1AD73-67D3-446D-BF05-0DD0099DD484}"/>
              </a:ext>
            </a:extLst>
          </p:cNvPr>
          <p:cNvSpPr txBox="1"/>
          <p:nvPr/>
        </p:nvSpPr>
        <p:spPr>
          <a:xfrm>
            <a:off x="7645093" y="1730073"/>
            <a:ext cx="2021348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CL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Consejo Nacional de Educación   </a:t>
            </a:r>
          </a:p>
        </p:txBody>
      </p:sp>
      <p:sp>
        <p:nvSpPr>
          <p:cNvPr id="26" name="TextBox 512">
            <a:extLst>
              <a:ext uri="{FF2B5EF4-FFF2-40B4-BE49-F238E27FC236}">
                <a16:creationId xmlns:a16="http://schemas.microsoft.com/office/drawing/2014/main" id="{C15801DB-9E28-4A73-9AE0-B913D8CECE30}"/>
              </a:ext>
            </a:extLst>
          </p:cNvPr>
          <p:cNvSpPr txBox="1"/>
          <p:nvPr/>
        </p:nvSpPr>
        <p:spPr>
          <a:xfrm>
            <a:off x="5855929" y="4136251"/>
            <a:ext cx="2021348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CL" altLang="ko-KR" sz="13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Revisión </a:t>
            </a:r>
          </a:p>
          <a:p>
            <a:pPr algn="ctr"/>
            <a:r>
              <a:rPr lang="es-CL" altLang="ko-KR" sz="13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Mineduc y SAC</a:t>
            </a:r>
          </a:p>
        </p:txBody>
      </p:sp>
      <p:sp>
        <p:nvSpPr>
          <p:cNvPr id="29" name="TextBox 515">
            <a:extLst>
              <a:ext uri="{FF2B5EF4-FFF2-40B4-BE49-F238E27FC236}">
                <a16:creationId xmlns:a16="http://schemas.microsoft.com/office/drawing/2014/main" id="{5B088B50-A57D-4509-A9A3-518400FAD45C}"/>
              </a:ext>
            </a:extLst>
          </p:cNvPr>
          <p:cNvSpPr txBox="1"/>
          <p:nvPr/>
        </p:nvSpPr>
        <p:spPr>
          <a:xfrm>
            <a:off x="9666441" y="4083483"/>
            <a:ext cx="195857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CL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Contraloría </a:t>
            </a:r>
          </a:p>
        </p:txBody>
      </p:sp>
      <p:sp>
        <p:nvSpPr>
          <p:cNvPr id="19" name="object 4">
            <a:extLst>
              <a:ext uri="{FF2B5EF4-FFF2-40B4-BE49-F238E27FC236}">
                <a16:creationId xmlns:a16="http://schemas.microsoft.com/office/drawing/2014/main" id="{FDA17C17-C4EB-4AE8-8175-D23433992506}"/>
              </a:ext>
            </a:extLst>
          </p:cNvPr>
          <p:cNvSpPr/>
          <p:nvPr/>
        </p:nvSpPr>
        <p:spPr>
          <a:xfrm>
            <a:off x="10557292" y="5508942"/>
            <a:ext cx="1352550" cy="1181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96556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7" grpId="0" animBg="1"/>
      <p:bldP spid="9" grpId="0" animBg="1"/>
      <p:bldP spid="10" grpId="0" animBg="1"/>
      <p:bldP spid="11" grpId="0" animBg="1"/>
      <p:bldP spid="12" grpId="0" animBg="1"/>
      <p:bldP spid="14" grpId="0"/>
      <p:bldP spid="17" grpId="0"/>
      <p:bldP spid="20" grpId="0"/>
      <p:bldP spid="23" grpId="0"/>
      <p:bldP spid="26" grpId="0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800" y="507598"/>
            <a:ext cx="5086537" cy="209095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5430"/>
              </a:lnSpc>
              <a:spcBef>
                <a:spcPts val="105"/>
              </a:spcBef>
            </a:pPr>
            <a:r>
              <a:rPr lang="es-ES" b="1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FOCOS CENTRALES DEL DECRETO</a:t>
            </a:r>
            <a:endParaRPr b="1"/>
          </a:p>
        </p:txBody>
      </p:sp>
      <p:sp>
        <p:nvSpPr>
          <p:cNvPr id="10" name="object 7">
            <a:extLst>
              <a:ext uri="{FF2B5EF4-FFF2-40B4-BE49-F238E27FC236}">
                <a16:creationId xmlns:a16="http://schemas.microsoft.com/office/drawing/2014/main" id="{7E9291CC-E5FF-4338-A656-B1356B730E68}"/>
              </a:ext>
            </a:extLst>
          </p:cNvPr>
          <p:cNvSpPr/>
          <p:nvPr/>
        </p:nvSpPr>
        <p:spPr>
          <a:xfrm>
            <a:off x="1054944" y="3554457"/>
            <a:ext cx="666750" cy="666750"/>
          </a:xfrm>
          <a:custGeom>
            <a:avLst/>
            <a:gdLst/>
            <a:ahLst/>
            <a:cxnLst/>
            <a:rect l="l" t="t" r="r" b="b"/>
            <a:pathLst>
              <a:path w="428625" h="428625">
                <a:moveTo>
                  <a:pt x="214375" y="0"/>
                </a:moveTo>
                <a:lnTo>
                  <a:pt x="165231" y="5663"/>
                </a:lnTo>
                <a:lnTo>
                  <a:pt x="120113" y="21792"/>
                </a:lnTo>
                <a:lnTo>
                  <a:pt x="80308" y="47096"/>
                </a:lnTo>
                <a:lnTo>
                  <a:pt x="47106" y="80284"/>
                </a:lnTo>
                <a:lnTo>
                  <a:pt x="21795" y="120066"/>
                </a:lnTo>
                <a:lnTo>
                  <a:pt x="5663" y="165151"/>
                </a:lnTo>
                <a:lnTo>
                  <a:pt x="0" y="214249"/>
                </a:lnTo>
                <a:lnTo>
                  <a:pt x="5663" y="263393"/>
                </a:lnTo>
                <a:lnTo>
                  <a:pt x="21795" y="308511"/>
                </a:lnTo>
                <a:lnTo>
                  <a:pt x="47106" y="348316"/>
                </a:lnTo>
                <a:lnTo>
                  <a:pt x="80308" y="381518"/>
                </a:lnTo>
                <a:lnTo>
                  <a:pt x="120113" y="406829"/>
                </a:lnTo>
                <a:lnTo>
                  <a:pt x="165231" y="422961"/>
                </a:lnTo>
                <a:lnTo>
                  <a:pt x="214375" y="428625"/>
                </a:lnTo>
                <a:lnTo>
                  <a:pt x="263473" y="422961"/>
                </a:lnTo>
                <a:lnTo>
                  <a:pt x="308558" y="406829"/>
                </a:lnTo>
                <a:lnTo>
                  <a:pt x="348340" y="381518"/>
                </a:lnTo>
                <a:lnTo>
                  <a:pt x="381528" y="348316"/>
                </a:lnTo>
                <a:lnTo>
                  <a:pt x="406832" y="308511"/>
                </a:lnTo>
                <a:lnTo>
                  <a:pt x="422961" y="263393"/>
                </a:lnTo>
                <a:lnTo>
                  <a:pt x="428625" y="214249"/>
                </a:lnTo>
                <a:lnTo>
                  <a:pt x="422961" y="165151"/>
                </a:lnTo>
                <a:lnTo>
                  <a:pt x="406832" y="120066"/>
                </a:lnTo>
                <a:lnTo>
                  <a:pt x="381528" y="80284"/>
                </a:lnTo>
                <a:lnTo>
                  <a:pt x="348340" y="47096"/>
                </a:lnTo>
                <a:lnTo>
                  <a:pt x="308558" y="21792"/>
                </a:lnTo>
                <a:lnTo>
                  <a:pt x="263473" y="5663"/>
                </a:lnTo>
                <a:lnTo>
                  <a:pt x="214375" y="0"/>
                </a:lnTo>
                <a:close/>
              </a:path>
            </a:pathLst>
          </a:custGeom>
          <a:solidFill>
            <a:srgbClr val="009DDD"/>
          </a:solidFill>
        </p:spPr>
        <p:txBody>
          <a:bodyPr wrap="square" lIns="0" tIns="0" rIns="0" bIns="0" rtlCol="0" anchor="ctr"/>
          <a:lstStyle/>
          <a:p>
            <a:pPr algn="ctr"/>
            <a:r>
              <a:rPr lang="es-CL" sz="3600" dirty="0">
                <a:solidFill>
                  <a:schemeClr val="bg1"/>
                </a:solidFill>
              </a:rPr>
              <a:t>1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1" name="object 25">
            <a:extLst>
              <a:ext uri="{FF2B5EF4-FFF2-40B4-BE49-F238E27FC236}">
                <a16:creationId xmlns:a16="http://schemas.microsoft.com/office/drawing/2014/main" id="{2EE6C712-CBE9-46D2-A298-C2430DF68ED7}"/>
              </a:ext>
            </a:extLst>
          </p:cNvPr>
          <p:cNvSpPr/>
          <p:nvPr/>
        </p:nvSpPr>
        <p:spPr>
          <a:xfrm>
            <a:off x="1069439" y="4953000"/>
            <a:ext cx="652255" cy="666750"/>
          </a:xfrm>
          <a:custGeom>
            <a:avLst/>
            <a:gdLst/>
            <a:ahLst/>
            <a:cxnLst/>
            <a:rect l="l" t="t" r="r" b="b"/>
            <a:pathLst>
              <a:path w="428625" h="438150">
                <a:moveTo>
                  <a:pt x="214375" y="0"/>
                </a:moveTo>
                <a:lnTo>
                  <a:pt x="165231" y="5783"/>
                </a:lnTo>
                <a:lnTo>
                  <a:pt x="120113" y="22260"/>
                </a:lnTo>
                <a:lnTo>
                  <a:pt x="80308" y="48115"/>
                </a:lnTo>
                <a:lnTo>
                  <a:pt x="47106" y="82038"/>
                </a:lnTo>
                <a:lnTo>
                  <a:pt x="21795" y="122714"/>
                </a:lnTo>
                <a:lnTo>
                  <a:pt x="5663" y="168830"/>
                </a:lnTo>
                <a:lnTo>
                  <a:pt x="0" y="219075"/>
                </a:lnTo>
                <a:lnTo>
                  <a:pt x="5663" y="269307"/>
                </a:lnTo>
                <a:lnTo>
                  <a:pt x="21795" y="315419"/>
                </a:lnTo>
                <a:lnTo>
                  <a:pt x="47106" y="356095"/>
                </a:lnTo>
                <a:lnTo>
                  <a:pt x="80308" y="390022"/>
                </a:lnTo>
                <a:lnTo>
                  <a:pt x="120113" y="415883"/>
                </a:lnTo>
                <a:lnTo>
                  <a:pt x="165231" y="432364"/>
                </a:lnTo>
                <a:lnTo>
                  <a:pt x="214375" y="438150"/>
                </a:lnTo>
                <a:lnTo>
                  <a:pt x="263473" y="432364"/>
                </a:lnTo>
                <a:lnTo>
                  <a:pt x="308558" y="415883"/>
                </a:lnTo>
                <a:lnTo>
                  <a:pt x="348340" y="390022"/>
                </a:lnTo>
                <a:lnTo>
                  <a:pt x="381528" y="356095"/>
                </a:lnTo>
                <a:lnTo>
                  <a:pt x="406832" y="315419"/>
                </a:lnTo>
                <a:lnTo>
                  <a:pt x="422961" y="269307"/>
                </a:lnTo>
                <a:lnTo>
                  <a:pt x="428625" y="219075"/>
                </a:lnTo>
                <a:lnTo>
                  <a:pt x="422961" y="168830"/>
                </a:lnTo>
                <a:lnTo>
                  <a:pt x="406832" y="122714"/>
                </a:lnTo>
                <a:lnTo>
                  <a:pt x="381528" y="82038"/>
                </a:lnTo>
                <a:lnTo>
                  <a:pt x="348340" y="48115"/>
                </a:lnTo>
                <a:lnTo>
                  <a:pt x="308558" y="22260"/>
                </a:lnTo>
                <a:lnTo>
                  <a:pt x="263473" y="5783"/>
                </a:lnTo>
                <a:lnTo>
                  <a:pt x="214375" y="0"/>
                </a:lnTo>
                <a:close/>
              </a:path>
            </a:pathLst>
          </a:custGeom>
          <a:solidFill>
            <a:srgbClr val="F80A39"/>
          </a:solidFill>
        </p:spPr>
        <p:txBody>
          <a:bodyPr wrap="square" lIns="0" tIns="0" rIns="0" bIns="0" rtlCol="0" anchor="ctr"/>
          <a:lstStyle/>
          <a:p>
            <a:pPr algn="ctr"/>
            <a:r>
              <a:rPr lang="es-CL" sz="3600" dirty="0">
                <a:solidFill>
                  <a:schemeClr val="bg1"/>
                </a:solidFill>
              </a:rPr>
              <a:t>2</a:t>
            </a:r>
            <a:endParaRPr sz="3600" dirty="0">
              <a:solidFill>
                <a:schemeClr val="bg1"/>
              </a:solidFill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92D7977D-2CD1-43E4-BB54-FEB508B2A0A0}"/>
              </a:ext>
            </a:extLst>
          </p:cNvPr>
          <p:cNvSpPr/>
          <p:nvPr/>
        </p:nvSpPr>
        <p:spPr>
          <a:xfrm>
            <a:off x="5562600" y="0"/>
            <a:ext cx="376845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2FDC99DC-FB3F-42D0-B524-8E537061EC79}"/>
              </a:ext>
            </a:extLst>
          </p:cNvPr>
          <p:cNvSpPr txBox="1">
            <a:spLocks/>
          </p:cNvSpPr>
          <p:nvPr/>
        </p:nvSpPr>
        <p:spPr>
          <a:xfrm>
            <a:off x="1841566" y="4849210"/>
            <a:ext cx="7045050" cy="874330"/>
          </a:xfrm>
          <a:prstGeom prst="rect">
            <a:avLst/>
          </a:prstGeom>
        </p:spPr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sz="2400" b="1" kern="0" dirty="0">
                <a:solidFill>
                  <a:srgbClr val="F80A39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Reducir la repitencia mediante un  mayor acompañamiento a los estudiantes.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135B9D7-679E-4D5D-823B-9F3098F92687}"/>
              </a:ext>
            </a:extLst>
          </p:cNvPr>
          <p:cNvSpPr/>
          <p:nvPr/>
        </p:nvSpPr>
        <p:spPr>
          <a:xfrm>
            <a:off x="1892957" y="3336037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MX" sz="2400" b="1" kern="0" dirty="0">
                <a:solidFill>
                  <a:srgbClr val="009DDD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Avanzar hacia un mayor uso pedagógico de la evaluación.</a:t>
            </a: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FD8567D7-53B9-411C-90A6-4856200CB817}"/>
              </a:ext>
            </a:extLst>
          </p:cNvPr>
          <p:cNvSpPr/>
          <p:nvPr/>
        </p:nvSpPr>
        <p:spPr>
          <a:xfrm>
            <a:off x="7978500" y="17929"/>
            <a:ext cx="1352550" cy="1181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23982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9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F74177FA-1C33-4B9C-AA8C-67EBF64AE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982" y="696912"/>
            <a:ext cx="5118418" cy="1803400"/>
          </a:xfrm>
        </p:spPr>
        <p:txBody>
          <a:bodyPr>
            <a:normAutofit/>
          </a:bodyPr>
          <a:lstStyle/>
          <a:p>
            <a:pPr marL="12700" algn="l" rtl="0">
              <a:lnSpc>
                <a:spcPts val="3835"/>
              </a:lnSpc>
              <a:spcBef>
                <a:spcPts val="130"/>
              </a:spcBef>
            </a:pPr>
            <a:r>
              <a:rPr lang="es-ES" sz="4400" kern="1200" spc="-195">
                <a:solidFill>
                  <a:srgbClr val="585858"/>
                </a:solidFill>
                <a:latin typeface="Arial"/>
                <a:ea typeface="+mn-ea"/>
                <a:cs typeface="Arial"/>
              </a:rPr>
              <a:t>Estructura del decreto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94086C8-D77F-4D44-A1FE-5E9EB202B4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0347" y="2203234"/>
            <a:ext cx="7567905" cy="3862577"/>
          </a:xfrm>
        </p:spPr>
        <p:txBody>
          <a:bodyPr>
            <a:normAutofit/>
          </a:bodyPr>
          <a:lstStyle/>
          <a:p>
            <a:pPr algn="just"/>
            <a:r>
              <a:rPr lang="es-MX" sz="4800" b="1">
                <a:solidFill>
                  <a:srgbClr val="009DDD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EVALUACIÓN</a:t>
            </a:r>
          </a:p>
          <a:p>
            <a:pPr marL="514338" indent="-514338" algn="just">
              <a:buFont typeface="+mj-lt"/>
              <a:buAutoNum type="arabicParenR"/>
            </a:pPr>
            <a:endParaRPr lang="es-MX" sz="4800" b="1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4800" b="1">
                <a:solidFill>
                  <a:srgbClr val="3DC52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CALIFICACIÓN</a:t>
            </a:r>
          </a:p>
          <a:p>
            <a:pPr marL="514338" indent="-514338" algn="just">
              <a:buFont typeface="+mj-lt"/>
              <a:buAutoNum type="arabicParenR"/>
            </a:pPr>
            <a:endParaRPr lang="es-MX" sz="4800" b="1">
              <a:solidFill>
                <a:schemeClr val="accent4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4800" b="1">
                <a:solidFill>
                  <a:srgbClr val="F80A39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PROMOCIÓN</a:t>
            </a:r>
            <a:r>
              <a:rPr lang="es-MX" sz="4800" b="1">
                <a:solidFill>
                  <a:schemeClr val="accent4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</a:p>
          <a:p>
            <a:endParaRPr lang="es-MX" sz="3733">
              <a:latin typeface="gobCL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s-MX" sz="3733">
              <a:latin typeface="gobCL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s-ES" sz="3733">
              <a:latin typeface="gobCL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06465B17-5706-406F-986A-91F423247AF4}"/>
              </a:ext>
            </a:extLst>
          </p:cNvPr>
          <p:cNvSpPr/>
          <p:nvPr/>
        </p:nvSpPr>
        <p:spPr>
          <a:xfrm>
            <a:off x="10373106" y="201252"/>
            <a:ext cx="1352550" cy="1181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3362CC83-0ACF-4DC4-9A15-842DA2D0A5BD}"/>
              </a:ext>
            </a:extLst>
          </p:cNvPr>
          <p:cNvSpPr/>
          <p:nvPr/>
        </p:nvSpPr>
        <p:spPr>
          <a:xfrm>
            <a:off x="3505200" y="2133600"/>
            <a:ext cx="877824" cy="877824"/>
          </a:xfrm>
          <a:prstGeom prst="ellipse">
            <a:avLst/>
          </a:prstGeom>
          <a:solidFill>
            <a:schemeClr val="bg1"/>
          </a:solidFill>
          <a:ln>
            <a:solidFill>
              <a:srgbClr val="009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733" b="1">
                <a:solidFill>
                  <a:srgbClr val="009DD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58EC3A74-E778-4A15-B3C6-366E39D5119B}"/>
              </a:ext>
            </a:extLst>
          </p:cNvPr>
          <p:cNvSpPr/>
          <p:nvPr/>
        </p:nvSpPr>
        <p:spPr>
          <a:xfrm>
            <a:off x="3505200" y="3581400"/>
            <a:ext cx="877824" cy="877824"/>
          </a:xfrm>
          <a:prstGeom prst="ellipse">
            <a:avLst/>
          </a:prstGeom>
          <a:solidFill>
            <a:schemeClr val="bg1"/>
          </a:solidFill>
          <a:ln>
            <a:solidFill>
              <a:srgbClr val="3DC5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733" b="1">
                <a:solidFill>
                  <a:srgbClr val="3DC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C1568775-13C3-478E-8D82-16D13AEEA7DA}"/>
              </a:ext>
            </a:extLst>
          </p:cNvPr>
          <p:cNvSpPr/>
          <p:nvPr/>
        </p:nvSpPr>
        <p:spPr>
          <a:xfrm>
            <a:off x="3505200" y="5093597"/>
            <a:ext cx="877824" cy="877824"/>
          </a:xfrm>
          <a:prstGeom prst="ellipse">
            <a:avLst/>
          </a:prstGeom>
          <a:solidFill>
            <a:schemeClr val="bg1"/>
          </a:solidFill>
          <a:ln>
            <a:solidFill>
              <a:srgbClr val="F80A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733" b="1">
                <a:solidFill>
                  <a:srgbClr val="F80A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477500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679945EF-A38E-B74E-B683-1C90479D852D}"/>
              </a:ext>
            </a:extLst>
          </p:cNvPr>
          <p:cNvSpPr/>
          <p:nvPr/>
        </p:nvSpPr>
        <p:spPr>
          <a:xfrm>
            <a:off x="240630" y="1370093"/>
            <a:ext cx="11710739" cy="1325563"/>
          </a:xfrm>
          <a:prstGeom prst="rect">
            <a:avLst/>
          </a:prstGeom>
          <a:solidFill>
            <a:srgbClr val="009DDD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 defTabSz="609585">
              <a:spcAft>
                <a:spcPts val="800"/>
              </a:spcAft>
              <a:defRPr/>
            </a:pPr>
            <a:r>
              <a:rPr lang="es-CL" sz="3200" dirty="0">
                <a:solidFill>
                  <a:prstClr val="white"/>
                </a:solidFill>
                <a:latin typeface="Candara" panose="020E0502030303020204" pitchFamily="34" charset="0"/>
                <a:cs typeface="gobCL"/>
              </a:rPr>
              <a:t>La</a:t>
            </a:r>
            <a:r>
              <a:rPr lang="es-CL" sz="3200" b="1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  <a:cs typeface="gobCL"/>
              </a:rPr>
              <a:t> evaluación </a:t>
            </a:r>
            <a:r>
              <a:rPr lang="es-CL" sz="3200" dirty="0">
                <a:solidFill>
                  <a:prstClr val="white"/>
                </a:solidFill>
                <a:latin typeface="Candara" panose="020E0502030303020204" pitchFamily="34" charset="0"/>
                <a:cs typeface="gobCL"/>
              </a:rPr>
              <a:t>es un proceso que permite levantar </a:t>
            </a:r>
          </a:p>
          <a:p>
            <a:pPr marL="0" lvl="1" algn="ctr" defTabSz="609585">
              <a:spcAft>
                <a:spcPts val="800"/>
              </a:spcAft>
              <a:defRPr/>
            </a:pPr>
            <a:r>
              <a:rPr lang="es-CL" sz="3200" dirty="0">
                <a:solidFill>
                  <a:prstClr val="white"/>
                </a:solidFill>
                <a:latin typeface="Candara" panose="020E0502030303020204" pitchFamily="34" charset="0"/>
                <a:cs typeface="gobCL"/>
              </a:rPr>
              <a:t>evidencias de los aprendizajes de los estudiantes.</a:t>
            </a:r>
            <a:endParaRPr lang="es-CL" sz="3733" dirty="0">
              <a:solidFill>
                <a:prstClr val="white"/>
              </a:solidFill>
              <a:latin typeface="Candara" panose="020E0502030303020204" pitchFamily="34" charset="0"/>
              <a:cs typeface="gobCL"/>
            </a:endParaRPr>
          </a:p>
        </p:txBody>
      </p:sp>
      <p:pic>
        <p:nvPicPr>
          <p:cNvPr id="3" name="Gráfico 2" descr="Enviar">
            <a:extLst>
              <a:ext uri="{FF2B5EF4-FFF2-40B4-BE49-F238E27FC236}">
                <a16:creationId xmlns:a16="http://schemas.microsoft.com/office/drawing/2014/main" id="{DE86A3A2-FD7E-AF45-8B9E-6A9F63DAF0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83516" y="1476456"/>
            <a:ext cx="1219200" cy="12192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889F3F25-B997-AC4E-8482-07515C860E71}"/>
              </a:ext>
            </a:extLst>
          </p:cNvPr>
          <p:cNvSpPr/>
          <p:nvPr/>
        </p:nvSpPr>
        <p:spPr>
          <a:xfrm>
            <a:off x="176462" y="5038310"/>
            <a:ext cx="11710739" cy="1325563"/>
          </a:xfrm>
          <a:prstGeom prst="rect">
            <a:avLst/>
          </a:prstGeom>
          <a:solidFill>
            <a:srgbClr val="009DDD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>
              <a:spcAft>
                <a:spcPts val="800"/>
              </a:spcAft>
              <a:defRPr/>
            </a:pPr>
            <a:r>
              <a:rPr lang="es-CL" sz="3200" dirty="0">
                <a:solidFill>
                  <a:prstClr val="white"/>
                </a:solidFill>
                <a:latin typeface="Candara" panose="020E0502030303020204" pitchFamily="34" charset="0"/>
                <a:cs typeface="gobCL"/>
              </a:rPr>
              <a:t>La evaluación nos puede ayudar a generar</a:t>
            </a:r>
            <a:r>
              <a:rPr lang="es-CL" sz="3200" b="1" dirty="0">
                <a:solidFill>
                  <a:prstClr val="black"/>
                </a:solidFill>
                <a:latin typeface="Candara" panose="020E0502030303020204" pitchFamily="34" charset="0"/>
                <a:cs typeface="gobCL"/>
              </a:rPr>
              <a:t> </a:t>
            </a:r>
            <a:r>
              <a:rPr lang="es-CL" sz="3200" b="1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  <a:cs typeface="gobCL"/>
              </a:rPr>
              <a:t>aprendizajes</a:t>
            </a:r>
            <a:r>
              <a:rPr lang="es-CL" sz="3200" dirty="0">
                <a:solidFill>
                  <a:prstClr val="white"/>
                </a:solidFill>
                <a:latin typeface="Candara" panose="020E0502030303020204" pitchFamily="34" charset="0"/>
                <a:cs typeface="gobCL"/>
              </a:rPr>
              <a:t>.</a:t>
            </a:r>
            <a:r>
              <a:rPr lang="es-CL" sz="3200" dirty="0">
                <a:solidFill>
                  <a:srgbClr val="FF0000"/>
                </a:solidFill>
                <a:latin typeface="Candara" panose="020E0502030303020204" pitchFamily="34" charset="0"/>
                <a:cs typeface="gobCL"/>
              </a:rPr>
              <a:t> 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76AEE2A-2879-0E42-885C-3EAFCC663AD9}"/>
              </a:ext>
            </a:extLst>
          </p:cNvPr>
          <p:cNvSpPr/>
          <p:nvPr/>
        </p:nvSpPr>
        <p:spPr>
          <a:xfrm>
            <a:off x="240630" y="3250760"/>
            <a:ext cx="11710739" cy="1325563"/>
          </a:xfrm>
          <a:prstGeom prst="rect">
            <a:avLst/>
          </a:prstGeom>
          <a:solidFill>
            <a:srgbClr val="009DDD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>
              <a:defRPr/>
            </a:pPr>
            <a:r>
              <a:rPr lang="es-CL" sz="3200" dirty="0">
                <a:solidFill>
                  <a:prstClr val="white"/>
                </a:solidFill>
                <a:latin typeface="Candara" panose="020E0502030303020204" pitchFamily="34" charset="0"/>
                <a:cs typeface="gobCL"/>
              </a:rPr>
              <a:t>La</a:t>
            </a:r>
            <a:r>
              <a:rPr lang="es-CL" sz="3200" b="1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  <a:cs typeface="gobCL"/>
              </a:rPr>
              <a:t> retroalimentación </a:t>
            </a:r>
            <a:r>
              <a:rPr lang="es-CL" sz="3200" dirty="0">
                <a:solidFill>
                  <a:prstClr val="white"/>
                </a:solidFill>
                <a:latin typeface="Candara" panose="020E0502030303020204" pitchFamily="34" charset="0"/>
                <a:cs typeface="gobCL"/>
              </a:rPr>
              <a:t>es una de las prácticas que mayor </a:t>
            </a:r>
          </a:p>
          <a:p>
            <a:pPr algn="ctr" defTabSz="609585">
              <a:defRPr/>
            </a:pPr>
            <a:r>
              <a:rPr lang="es-CL" sz="3200" dirty="0">
                <a:solidFill>
                  <a:prstClr val="white"/>
                </a:solidFill>
                <a:latin typeface="Candara" panose="020E0502030303020204" pitchFamily="34" charset="0"/>
                <a:cs typeface="gobCL"/>
              </a:rPr>
              <a:t>impacto tiene en los aprendizajes de los estudiantes.</a:t>
            </a:r>
            <a:endParaRPr lang="es-CL" sz="32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D18A655-3DC6-A64C-8C89-01CFBD8D3D48}"/>
              </a:ext>
            </a:extLst>
          </p:cNvPr>
          <p:cNvSpPr/>
          <p:nvPr/>
        </p:nvSpPr>
        <p:spPr>
          <a:xfrm>
            <a:off x="5839325" y="2667460"/>
            <a:ext cx="635267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>
              <a:spcAft>
                <a:spcPts val="800"/>
              </a:spcAft>
              <a:defRPr/>
            </a:pPr>
            <a:r>
              <a:rPr lang="es-CL" sz="1200" b="1" i="1" dirty="0">
                <a:solidFill>
                  <a:srgbClr val="009DDD"/>
                </a:solidFill>
                <a:latin typeface="Candara" panose="020E0502030303020204" pitchFamily="34" charset="0"/>
                <a:cs typeface="gobCL"/>
              </a:rPr>
              <a:t>*(Jensen, </a:t>
            </a:r>
            <a:r>
              <a:rPr lang="es-CL" sz="1200" b="1" i="1" dirty="0" err="1">
                <a:solidFill>
                  <a:srgbClr val="009DDD"/>
                </a:solidFill>
                <a:latin typeface="Candara" panose="020E0502030303020204" pitchFamily="34" charset="0"/>
                <a:cs typeface="gobCL"/>
              </a:rPr>
              <a:t>McDaniel</a:t>
            </a:r>
            <a:r>
              <a:rPr lang="es-CL" sz="1200" b="1" i="1" dirty="0">
                <a:solidFill>
                  <a:srgbClr val="009DDD"/>
                </a:solidFill>
                <a:latin typeface="Candara" panose="020E0502030303020204" pitchFamily="34" charset="0"/>
                <a:cs typeface="gobCL"/>
              </a:rPr>
              <a:t>, </a:t>
            </a:r>
            <a:r>
              <a:rPr lang="es-CL" sz="1200" b="1" i="1" dirty="0" err="1">
                <a:solidFill>
                  <a:srgbClr val="009DDD"/>
                </a:solidFill>
                <a:latin typeface="Candara" panose="020E0502030303020204" pitchFamily="34" charset="0"/>
                <a:cs typeface="gobCL"/>
              </a:rPr>
              <a:t>Woodard</a:t>
            </a:r>
            <a:r>
              <a:rPr lang="es-CL" sz="1200" b="1" i="1" dirty="0">
                <a:solidFill>
                  <a:srgbClr val="009DDD"/>
                </a:solidFill>
                <a:latin typeface="Candara" panose="020E0502030303020204" pitchFamily="34" charset="0"/>
                <a:cs typeface="gobCL"/>
              </a:rPr>
              <a:t> &amp; Kummer, 2014;  </a:t>
            </a:r>
            <a:r>
              <a:rPr lang="en-US" sz="1200" b="1" i="1" dirty="0">
                <a:solidFill>
                  <a:srgbClr val="009DDD"/>
                </a:solidFill>
                <a:latin typeface="Candara" panose="020E0502030303020204" pitchFamily="34" charset="0"/>
                <a:cs typeface="gobCL"/>
              </a:rPr>
              <a:t>Black &amp; </a:t>
            </a:r>
            <a:r>
              <a:rPr lang="en-US" sz="1200" b="1" i="1" dirty="0" err="1">
                <a:solidFill>
                  <a:srgbClr val="009DDD"/>
                </a:solidFill>
                <a:latin typeface="Candara" panose="020E0502030303020204" pitchFamily="34" charset="0"/>
                <a:cs typeface="gobCL"/>
              </a:rPr>
              <a:t>Wiliam</a:t>
            </a:r>
            <a:r>
              <a:rPr lang="en-US" sz="1200" b="1" i="1" dirty="0">
                <a:solidFill>
                  <a:srgbClr val="009DDD"/>
                </a:solidFill>
                <a:latin typeface="Candara" panose="020E0502030303020204" pitchFamily="34" charset="0"/>
                <a:cs typeface="gobCL"/>
              </a:rPr>
              <a:t>, 1998; Hattie, 2003; entre </a:t>
            </a:r>
            <a:r>
              <a:rPr lang="en-US" sz="1200" b="1" i="1" dirty="0" err="1">
                <a:solidFill>
                  <a:srgbClr val="009DDD"/>
                </a:solidFill>
                <a:latin typeface="Candara" panose="020E0502030303020204" pitchFamily="34" charset="0"/>
                <a:cs typeface="gobCL"/>
              </a:rPr>
              <a:t>otros</a:t>
            </a:r>
            <a:r>
              <a:rPr lang="es-CL" sz="1200" b="1" i="1" dirty="0">
                <a:solidFill>
                  <a:srgbClr val="009DDD"/>
                </a:solidFill>
                <a:latin typeface="Candara" panose="020E0502030303020204" pitchFamily="34" charset="0"/>
                <a:cs typeface="gobCL"/>
              </a:rPr>
              <a:t>)</a:t>
            </a:r>
          </a:p>
        </p:txBody>
      </p:sp>
      <p:pic>
        <p:nvPicPr>
          <p:cNvPr id="8" name="Gráfico 7" descr="Cabeza con engranajes">
            <a:extLst>
              <a:ext uri="{FF2B5EF4-FFF2-40B4-BE49-F238E27FC236}">
                <a16:creationId xmlns:a16="http://schemas.microsoft.com/office/drawing/2014/main" id="{455B7DE3-D56F-2F48-BB8A-0B96041541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24675" y="5211804"/>
            <a:ext cx="1090863" cy="1090863"/>
          </a:xfrm>
          <a:prstGeom prst="rect">
            <a:avLst/>
          </a:prstGeom>
        </p:spPr>
      </p:pic>
      <p:pic>
        <p:nvPicPr>
          <p:cNvPr id="10" name="Gráfico 9" descr="Repetir">
            <a:extLst>
              <a:ext uri="{FF2B5EF4-FFF2-40B4-BE49-F238E27FC236}">
                <a16:creationId xmlns:a16="http://schemas.microsoft.com/office/drawing/2014/main" id="{29436634-7ECC-1F4A-A464-9DEC40E678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2900" y="3394123"/>
            <a:ext cx="945720" cy="94572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998AA9AD-875D-499D-9953-54AA348835A9}"/>
              </a:ext>
            </a:extLst>
          </p:cNvPr>
          <p:cNvSpPr/>
          <p:nvPr/>
        </p:nvSpPr>
        <p:spPr>
          <a:xfrm>
            <a:off x="4923692" y="4519931"/>
            <a:ext cx="723622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>
              <a:spcAft>
                <a:spcPts val="800"/>
              </a:spcAft>
              <a:defRPr/>
            </a:pPr>
            <a:r>
              <a:rPr lang="es-CL" sz="1200" b="1" i="1" dirty="0">
                <a:solidFill>
                  <a:srgbClr val="009DDD"/>
                </a:solidFill>
                <a:latin typeface="Candara" panose="020E0502030303020204" pitchFamily="34" charset="0"/>
                <a:cs typeface="gobCL"/>
              </a:rPr>
              <a:t>10 PRINCIPALES ACCIONES QUE INFLUYEN EN EL LOGRO DE LOS APRENDIZAJE (Goldstein 2006; </a:t>
            </a:r>
            <a:r>
              <a:rPr lang="es-CL" sz="1200" b="1" i="1" dirty="0" err="1">
                <a:solidFill>
                  <a:srgbClr val="009DDD"/>
                </a:solidFill>
                <a:latin typeface="Candara" panose="020E0502030303020204" pitchFamily="34" charset="0"/>
                <a:cs typeface="gobCL"/>
              </a:rPr>
              <a:t>Nuthall</a:t>
            </a:r>
            <a:r>
              <a:rPr lang="es-CL" sz="1200" b="1" i="1" dirty="0">
                <a:solidFill>
                  <a:srgbClr val="009DDD"/>
                </a:solidFill>
                <a:latin typeface="Candara" panose="020E0502030303020204" pitchFamily="34" charset="0"/>
                <a:cs typeface="gobCL"/>
              </a:rPr>
              <a:t> 2007).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57D7DA56-A9E0-4740-A59E-5C40BA4DB1A8}"/>
              </a:ext>
            </a:extLst>
          </p:cNvPr>
          <p:cNvSpPr/>
          <p:nvPr/>
        </p:nvSpPr>
        <p:spPr>
          <a:xfrm>
            <a:off x="2520903" y="379546"/>
            <a:ext cx="76271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200" b="1" kern="0" dirty="0">
                <a:solidFill>
                  <a:srgbClr val="009DDD"/>
                </a:solidFill>
                <a:latin typeface="Candara" panose="020E0502030303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EVALUACIÓN</a:t>
            </a:r>
          </a:p>
        </p:txBody>
      </p:sp>
    </p:spTree>
    <p:extLst>
      <p:ext uri="{BB962C8B-B14F-4D97-AF65-F5344CB8AC3E}">
        <p14:creationId xmlns:p14="http://schemas.microsoft.com/office/powerpoint/2010/main" val="2199409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E86F4723-A7A0-C74E-B5E6-707332FEC301}"/>
              </a:ext>
            </a:extLst>
          </p:cNvPr>
          <p:cNvSpPr/>
          <p:nvPr/>
        </p:nvSpPr>
        <p:spPr>
          <a:xfrm>
            <a:off x="1783907" y="2186126"/>
            <a:ext cx="87393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s-CL" sz="2400" b="1" dirty="0">
                <a:solidFill>
                  <a:srgbClr val="009DDD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Evaluación y aprendizaje</a:t>
            </a:r>
            <a:r>
              <a:rPr lang="es-CL" sz="2400" dirty="0">
                <a:solidFill>
                  <a:srgbClr val="009DDD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forman parte de un </a:t>
            </a:r>
            <a:r>
              <a:rPr lang="es-CL" sz="2400" b="1" dirty="0">
                <a:solidFill>
                  <a:srgbClr val="009DDD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mismo proceso pedagógico</a:t>
            </a:r>
            <a:r>
              <a:rPr lang="es-CL" sz="2400" dirty="0">
                <a:solidFill>
                  <a:srgbClr val="009DDD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, no son separables.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8E5D8FC3-8FAF-4E4C-B987-DD873691A12A}"/>
              </a:ext>
            </a:extLst>
          </p:cNvPr>
          <p:cNvSpPr/>
          <p:nvPr/>
        </p:nvSpPr>
        <p:spPr>
          <a:xfrm>
            <a:off x="1726318" y="3017123"/>
            <a:ext cx="8739363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fontAlgn="base" hangingPunct="0">
              <a:spcBef>
                <a:spcPct val="20000"/>
              </a:spcBef>
              <a:spcAft>
                <a:spcPct val="0"/>
              </a:spcAft>
            </a:pPr>
            <a:endParaRPr lang="es-CL" sz="2400" dirty="0">
              <a:solidFill>
                <a:srgbClr val="009DDD"/>
              </a:solidFill>
              <a:latin typeface="Candara" panose="020E0502030303020204" pitchFamily="34" charset="0"/>
              <a:cs typeface="Arial" panose="020B0604020202020204" pitchFamily="34" charset="0"/>
            </a:endParaRPr>
          </a:p>
          <a:p>
            <a:pPr algn="just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s-CL" sz="2400" dirty="0">
                <a:solidFill>
                  <a:srgbClr val="009DDD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Es necesario un </a:t>
            </a:r>
            <a:r>
              <a:rPr lang="es-CL" sz="2400" b="1" dirty="0">
                <a:solidFill>
                  <a:srgbClr val="009DDD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monitoreo</a:t>
            </a:r>
            <a:r>
              <a:rPr lang="es-CL" sz="2400" dirty="0">
                <a:solidFill>
                  <a:srgbClr val="009DDD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constante del aprendizaje de nuestros estudiantes y de la efectividad de las oportunidades de aprendizaje que brindamos. </a:t>
            </a:r>
            <a:endParaRPr lang="es-CL" sz="2400" dirty="0">
              <a:solidFill>
                <a:srgbClr val="009DDD"/>
              </a:solidFill>
              <a:latin typeface="Candara" panose="020E0502030303020204" pitchFamily="34" charset="0"/>
              <a:ea typeface="ヒラギノ角ゴ Pro W3" charset="-128"/>
              <a:cs typeface="Verdana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4D62572-54F7-2D4C-99F3-2522F4460EEF}"/>
              </a:ext>
            </a:extLst>
          </p:cNvPr>
          <p:cNvSpPr/>
          <p:nvPr/>
        </p:nvSpPr>
        <p:spPr>
          <a:xfrm>
            <a:off x="3147047" y="1029821"/>
            <a:ext cx="60790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9DDD"/>
                </a:solidFill>
                <a:latin typeface="Candara" panose="020E0502030303020204" pitchFamily="34" charset="0"/>
                <a:cs typeface="gobCL"/>
              </a:rPr>
              <a:t>E</a:t>
            </a:r>
            <a:r>
              <a:rPr lang="es-CL" sz="3200" b="1" dirty="0">
                <a:solidFill>
                  <a:srgbClr val="009DDD"/>
                </a:solidFill>
                <a:latin typeface="Candara" panose="020E0502030303020204" pitchFamily="34" charset="0"/>
                <a:cs typeface="gobCL"/>
              </a:rPr>
              <a:t>VALUACIÓN FORMATIVA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F6F44193-4F1E-5246-96AC-08036CB42956}"/>
              </a:ext>
            </a:extLst>
          </p:cNvPr>
          <p:cNvSpPr/>
          <p:nvPr/>
        </p:nvSpPr>
        <p:spPr>
          <a:xfrm>
            <a:off x="0" y="367273"/>
            <a:ext cx="12192000" cy="584775"/>
          </a:xfrm>
          <a:prstGeom prst="rect">
            <a:avLst/>
          </a:prstGeom>
          <a:solidFill>
            <a:srgbClr val="009DDD"/>
          </a:solidFill>
        </p:spPr>
        <p:txBody>
          <a:bodyPr wrap="square">
            <a:spAutoFit/>
          </a:bodyPr>
          <a:lstStyle/>
          <a:p>
            <a:pPr algn="ctr"/>
            <a:r>
              <a:rPr lang="es-CL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Evaluación para mejorar el aprendizaje y la enseñanza</a:t>
            </a:r>
            <a:endParaRPr lang="es-CL" sz="32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67FFD646-1B2D-AB4F-8CA7-E87DAD48AAFF}"/>
              </a:ext>
            </a:extLst>
          </p:cNvPr>
          <p:cNvSpPr/>
          <p:nvPr/>
        </p:nvSpPr>
        <p:spPr>
          <a:xfrm>
            <a:off x="686353" y="2214515"/>
            <a:ext cx="812800" cy="812800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9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800" b="1">
                <a:solidFill>
                  <a:srgbClr val="009DD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5F25FF0E-6B04-8840-9ED7-96E715DBD87F}"/>
              </a:ext>
            </a:extLst>
          </p:cNvPr>
          <p:cNvSpPr/>
          <p:nvPr/>
        </p:nvSpPr>
        <p:spPr>
          <a:xfrm>
            <a:off x="686353" y="3476982"/>
            <a:ext cx="812800" cy="812800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9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800" b="1" dirty="0">
                <a:solidFill>
                  <a:srgbClr val="009DD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9743F9B2-F22D-4ED0-A661-01EFE92A7075}"/>
              </a:ext>
            </a:extLst>
          </p:cNvPr>
          <p:cNvSpPr/>
          <p:nvPr/>
        </p:nvSpPr>
        <p:spPr>
          <a:xfrm>
            <a:off x="10523269" y="5511801"/>
            <a:ext cx="1352550" cy="1181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88E2AA73-4C8B-4CCD-8CAD-B28330364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98050"/>
            <a:ext cx="12192000" cy="553998"/>
          </a:xfrm>
          <a:solidFill>
            <a:srgbClr val="009DDD"/>
          </a:solidFill>
        </p:spPr>
        <p:txBody>
          <a:bodyPr/>
          <a:lstStyle/>
          <a:p>
            <a:pPr algn="ctr"/>
            <a:r>
              <a:rPr lang="es-CL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NUEVO ÉNFASIS</a:t>
            </a: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51B074D8-881A-4C1D-B3C7-783393C40782}"/>
              </a:ext>
            </a:extLst>
          </p:cNvPr>
          <p:cNvSpPr/>
          <p:nvPr/>
        </p:nvSpPr>
        <p:spPr>
          <a:xfrm>
            <a:off x="686353" y="4902370"/>
            <a:ext cx="812800" cy="812800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9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b="1" dirty="0">
                <a:solidFill>
                  <a:srgbClr val="009DD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s-CL" sz="4800" b="1" dirty="0">
              <a:solidFill>
                <a:srgbClr val="009DD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A0570178-7531-4F7C-B0F5-6D271828836F}"/>
              </a:ext>
            </a:extLst>
          </p:cNvPr>
          <p:cNvSpPr/>
          <p:nvPr/>
        </p:nvSpPr>
        <p:spPr>
          <a:xfrm>
            <a:off x="1499153" y="4487006"/>
            <a:ext cx="8739363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fontAlgn="base" hangingPunct="0">
              <a:spcBef>
                <a:spcPct val="20000"/>
              </a:spcBef>
              <a:spcAft>
                <a:spcPct val="0"/>
              </a:spcAft>
            </a:pPr>
            <a:endParaRPr lang="es-CL" sz="2400" dirty="0">
              <a:solidFill>
                <a:srgbClr val="009DDD"/>
              </a:solidFill>
              <a:latin typeface="Candara" panose="020E0502030303020204" pitchFamily="34" charset="0"/>
              <a:cs typeface="Arial" panose="020B0604020202020204" pitchFamily="34" charset="0"/>
            </a:endParaRPr>
          </a:p>
          <a:p>
            <a:pPr algn="just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s-CL" sz="2400" dirty="0">
                <a:solidFill>
                  <a:srgbClr val="009DDD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Debe existir </a:t>
            </a:r>
            <a:r>
              <a:rPr lang="es-CL" sz="2400" b="1" dirty="0">
                <a:solidFill>
                  <a:srgbClr val="009DDD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retroalimentación</a:t>
            </a:r>
            <a:r>
              <a:rPr lang="es-CL" sz="2400" dirty="0">
                <a:solidFill>
                  <a:srgbClr val="009DDD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como parte fundamental de cada proceso evaluativo para involucrar a los alumnos en su proceso de aprendizaje</a:t>
            </a:r>
            <a:endParaRPr lang="es-CL" sz="2400" dirty="0">
              <a:solidFill>
                <a:srgbClr val="009DDD"/>
              </a:solidFill>
              <a:latin typeface="Candara" panose="020E0502030303020204" pitchFamily="34" charset="0"/>
              <a:ea typeface="ヒラギノ角ゴ Pro W3" charset="-128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36652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8E5D8FC3-8FAF-4E4C-B987-DD873691A12A}"/>
              </a:ext>
            </a:extLst>
          </p:cNvPr>
          <p:cNvSpPr/>
          <p:nvPr/>
        </p:nvSpPr>
        <p:spPr>
          <a:xfrm>
            <a:off x="1900789" y="4810432"/>
            <a:ext cx="90700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s-ES" sz="2400" dirty="0">
                <a:solidFill>
                  <a:srgbClr val="009DDD"/>
                </a:solidFill>
                <a:latin typeface="Candara" panose="020E0502030303020204" pitchFamily="34" charset="0"/>
                <a:ea typeface="ヒラギノ角ゴ Pro W3" charset="-128"/>
                <a:cs typeface="Verdana"/>
              </a:rPr>
              <a:t>Artículo 18: Disposición i, da la posibilidad de eximición de ciertas evaluaciones calificadas.</a:t>
            </a:r>
            <a:endParaRPr lang="es-CL" sz="2400" dirty="0">
              <a:solidFill>
                <a:srgbClr val="009DDD"/>
              </a:solidFill>
              <a:latin typeface="Candara" panose="020E0502030303020204" pitchFamily="34" charset="0"/>
              <a:ea typeface="ヒラギノ角ゴ Pro W3" charset="-128"/>
              <a:cs typeface="Verdana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F6F44193-4F1E-5246-96AC-08036CB42956}"/>
              </a:ext>
            </a:extLst>
          </p:cNvPr>
          <p:cNvSpPr/>
          <p:nvPr/>
        </p:nvSpPr>
        <p:spPr>
          <a:xfrm>
            <a:off x="0" y="367273"/>
            <a:ext cx="12192000" cy="584775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EVALUACIÓN FORMATIVA</a:t>
            </a:r>
            <a:endParaRPr lang="es-CL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67FFD646-1B2D-AB4F-8CA7-E87DAD48AAFF}"/>
              </a:ext>
            </a:extLst>
          </p:cNvPr>
          <p:cNvSpPr/>
          <p:nvPr/>
        </p:nvSpPr>
        <p:spPr>
          <a:xfrm>
            <a:off x="819365" y="4904914"/>
            <a:ext cx="812800" cy="812800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s-CL" sz="48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9743F9B2-F22D-4ED0-A661-01EFE92A7075}"/>
              </a:ext>
            </a:extLst>
          </p:cNvPr>
          <p:cNvSpPr/>
          <p:nvPr/>
        </p:nvSpPr>
        <p:spPr>
          <a:xfrm>
            <a:off x="10523269" y="5511801"/>
            <a:ext cx="1352550" cy="1181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55A842D-0DA8-4A7F-ABDC-090823237B51}"/>
              </a:ext>
            </a:extLst>
          </p:cNvPr>
          <p:cNvSpPr/>
          <p:nvPr/>
        </p:nvSpPr>
        <p:spPr>
          <a:xfrm>
            <a:off x="907599" y="1829007"/>
            <a:ext cx="110564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2400" dirty="0">
                <a:solidFill>
                  <a:srgbClr val="009DDD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En el marco de la inclusión, diversificar las formas en que se evalúa considerando, características, ritmos, formas de aprender, necesidades e intereses múltiples</a:t>
            </a:r>
            <a:r>
              <a:rPr lang="es-CL" sz="2000" dirty="0">
                <a:solidFill>
                  <a:srgbClr val="009DDD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s-CL" sz="2000" dirty="0">
              <a:solidFill>
                <a:srgbClr val="009DD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37A7E0F2-B72C-4683-B1CE-EC3C873C7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76343"/>
            <a:ext cx="12192000" cy="553998"/>
          </a:xfrm>
          <a:solidFill>
            <a:srgbClr val="009DDD"/>
          </a:solidFill>
        </p:spPr>
        <p:txBody>
          <a:bodyPr/>
          <a:lstStyle/>
          <a:p>
            <a:pPr algn="ctr"/>
            <a:r>
              <a:rPr lang="es-CL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NUEVO ÉNFASIS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438E2DF-506A-4CB1-A658-28C4D2E01049}"/>
              </a:ext>
            </a:extLst>
          </p:cNvPr>
          <p:cNvSpPr/>
          <p:nvPr/>
        </p:nvSpPr>
        <p:spPr>
          <a:xfrm>
            <a:off x="2528047" y="1029821"/>
            <a:ext cx="66980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9DDD"/>
                </a:solidFill>
                <a:latin typeface="Candara" panose="020E0502030303020204" pitchFamily="34" charset="0"/>
                <a:cs typeface="gobCL"/>
              </a:rPr>
              <a:t>EXIMICIÓN </a:t>
            </a:r>
            <a:endParaRPr lang="es-CL" sz="3200" b="1" dirty="0">
              <a:solidFill>
                <a:srgbClr val="009DDD"/>
              </a:solidFill>
              <a:latin typeface="Candara" panose="020E0502030303020204" pitchFamily="34" charset="0"/>
              <a:cs typeface="gobCL"/>
            </a:endParaRP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D77C1BD4-DF58-4DC9-ACA0-E481EA950961}"/>
              </a:ext>
            </a:extLst>
          </p:cNvPr>
          <p:cNvSpPr/>
          <p:nvPr/>
        </p:nvSpPr>
        <p:spPr>
          <a:xfrm>
            <a:off x="819365" y="3376059"/>
            <a:ext cx="812800" cy="812800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41793BBE-B7D1-4CDF-AE43-D2D2B57579C2}"/>
              </a:ext>
            </a:extLst>
          </p:cNvPr>
          <p:cNvSpPr/>
          <p:nvPr/>
        </p:nvSpPr>
        <p:spPr>
          <a:xfrm>
            <a:off x="1955679" y="3457703"/>
            <a:ext cx="90700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s-ES" sz="2400" dirty="0">
                <a:solidFill>
                  <a:srgbClr val="009DDD"/>
                </a:solidFill>
                <a:latin typeface="Candara" panose="020E0502030303020204" pitchFamily="34" charset="0"/>
                <a:ea typeface="ヒラギノ角ゴ Pro W3" charset="-128"/>
                <a:cs typeface="Verdana"/>
              </a:rPr>
              <a:t>Artículo 5: Los alumnos no podrán ser eximidos de ninguna asignatura o módulo del plan de estudio, debiendo ser evaluados en todas las asignaturas o módulos que dicho plan contempla.</a:t>
            </a:r>
            <a:endParaRPr lang="es-CL" sz="2400" dirty="0">
              <a:solidFill>
                <a:srgbClr val="009DDD"/>
              </a:solidFill>
              <a:latin typeface="Candara" panose="020E0502030303020204" pitchFamily="34" charset="0"/>
              <a:ea typeface="ヒラギノ角ゴ Pro W3" charset="-128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566740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F6F44193-4F1E-5246-96AC-08036CB42956}"/>
              </a:ext>
            </a:extLst>
          </p:cNvPr>
          <p:cNvSpPr/>
          <p:nvPr/>
        </p:nvSpPr>
        <p:spPr>
          <a:xfrm>
            <a:off x="0" y="367273"/>
            <a:ext cx="12192000" cy="584775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EVALUACIÓN FORMATIVA</a:t>
            </a:r>
            <a:endParaRPr lang="es-CL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9743F9B2-F22D-4ED0-A661-01EFE92A7075}"/>
              </a:ext>
            </a:extLst>
          </p:cNvPr>
          <p:cNvSpPr/>
          <p:nvPr/>
        </p:nvSpPr>
        <p:spPr>
          <a:xfrm>
            <a:off x="10523269" y="5511801"/>
            <a:ext cx="1352550" cy="1181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37A7E0F2-B72C-4683-B1CE-EC3C873C7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76343"/>
            <a:ext cx="12192000" cy="553998"/>
          </a:xfrm>
          <a:solidFill>
            <a:srgbClr val="009DDD"/>
          </a:solidFill>
        </p:spPr>
        <p:txBody>
          <a:bodyPr/>
          <a:lstStyle/>
          <a:p>
            <a:pPr algn="ctr"/>
            <a:r>
              <a:rPr lang="es-CL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NUEVO ÉNFASIS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438E2DF-506A-4CB1-A658-28C4D2E01049}"/>
              </a:ext>
            </a:extLst>
          </p:cNvPr>
          <p:cNvSpPr/>
          <p:nvPr/>
        </p:nvSpPr>
        <p:spPr>
          <a:xfrm>
            <a:off x="2528047" y="1029821"/>
            <a:ext cx="66980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9DDD"/>
                </a:solidFill>
                <a:latin typeface="Candara" panose="020E0502030303020204" pitchFamily="34" charset="0"/>
                <a:cs typeface="gobCL"/>
              </a:rPr>
              <a:t>COMUNICACIÓN Y PARTICIPACIÓN </a:t>
            </a:r>
            <a:endParaRPr lang="es-CL" sz="3200" b="1" dirty="0">
              <a:solidFill>
                <a:srgbClr val="009DDD"/>
              </a:solidFill>
              <a:latin typeface="Candara" panose="020E0502030303020204" pitchFamily="34" charset="0"/>
              <a:cs typeface="gobCL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8F4B6DB9-53E0-4FAE-B2BF-F4D112F1F6AF}"/>
              </a:ext>
            </a:extLst>
          </p:cNvPr>
          <p:cNvSpPr/>
          <p:nvPr/>
        </p:nvSpPr>
        <p:spPr>
          <a:xfrm>
            <a:off x="1094529" y="4103343"/>
            <a:ext cx="105775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L" sz="2400" kern="0" dirty="0">
                <a:solidFill>
                  <a:srgbClr val="009DD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Formas de evaluación y los criterios que permiten evidenciar los progresos y logros de esos aprendizajes, lo cual tiene que estar previamente estipulado en el Reglamento.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B26B18F1-1063-4C47-A18F-E698F5EF3B57}"/>
              </a:ext>
            </a:extLst>
          </p:cNvPr>
          <p:cNvSpPr/>
          <p:nvPr/>
        </p:nvSpPr>
        <p:spPr>
          <a:xfrm>
            <a:off x="199641" y="3339787"/>
            <a:ext cx="105775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rgbClr val="009DDD"/>
                </a:solidFill>
                <a:latin typeface="Candara" panose="020E0502030303020204" pitchFamily="34" charset="0"/>
                <a:cs typeface="gobCL"/>
              </a:rPr>
              <a:t>Reglamento debe incluir cómo comunicará a estudiantes y apoderados:</a:t>
            </a:r>
            <a:endParaRPr lang="es-CL" sz="2400" b="1" dirty="0">
              <a:solidFill>
                <a:srgbClr val="009DDD"/>
              </a:solidFill>
              <a:latin typeface="Candara" panose="020E0502030303020204" pitchFamily="34" charset="0"/>
              <a:cs typeface="gobCL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961A5211-066B-4371-A3FB-0F4B6F1F6210}"/>
              </a:ext>
            </a:extLst>
          </p:cNvPr>
          <p:cNvSpPr/>
          <p:nvPr/>
        </p:nvSpPr>
        <p:spPr>
          <a:xfrm>
            <a:off x="1094529" y="5597346"/>
            <a:ext cx="105775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L" sz="2400" kern="0" dirty="0">
                <a:solidFill>
                  <a:srgbClr val="009DD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Logros, procesos y progresos de aprendizaje de los estudiantes</a:t>
            </a:r>
            <a:r>
              <a:rPr lang="es-CL" sz="2400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FD441BB8-AD3E-4D01-85EF-ED471CEE12DF}"/>
              </a:ext>
            </a:extLst>
          </p:cNvPr>
          <p:cNvSpPr/>
          <p:nvPr/>
        </p:nvSpPr>
        <p:spPr>
          <a:xfrm>
            <a:off x="199641" y="4107227"/>
            <a:ext cx="812800" cy="812800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7C05A878-CFCB-4867-A3AA-80F41734ABFB}"/>
              </a:ext>
            </a:extLst>
          </p:cNvPr>
          <p:cNvSpPr/>
          <p:nvPr/>
        </p:nvSpPr>
        <p:spPr>
          <a:xfrm>
            <a:off x="199641" y="5421778"/>
            <a:ext cx="812800" cy="812800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s-CL" sz="48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79F81A5B-64A4-4C0A-BD4A-04DF9C8DE09B}"/>
              </a:ext>
            </a:extLst>
          </p:cNvPr>
          <p:cNvSpPr/>
          <p:nvPr/>
        </p:nvSpPr>
        <p:spPr>
          <a:xfrm>
            <a:off x="615593" y="1940404"/>
            <a:ext cx="110564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400" dirty="0">
                <a:solidFill>
                  <a:srgbClr val="009DDD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Permite </a:t>
            </a:r>
            <a:r>
              <a:rPr lang="es-ES" sz="2400" dirty="0">
                <a:solidFill>
                  <a:srgbClr val="009DDD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involucrar y hacer participantes activos a estudiantes y apoderados en el proceso de enseñanza aprendizaje.</a:t>
            </a:r>
            <a:endParaRPr lang="es-MX" sz="2400" dirty="0">
              <a:solidFill>
                <a:srgbClr val="009DDD"/>
              </a:solidFill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00016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F6F44193-4F1E-5246-96AC-08036CB42956}"/>
              </a:ext>
            </a:extLst>
          </p:cNvPr>
          <p:cNvSpPr/>
          <p:nvPr/>
        </p:nvSpPr>
        <p:spPr>
          <a:xfrm>
            <a:off x="0" y="367273"/>
            <a:ext cx="12192000" cy="584775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EVALUACIÓN FORMATIVA</a:t>
            </a:r>
            <a:endParaRPr lang="es-CL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9743F9B2-F22D-4ED0-A661-01EFE92A7075}"/>
              </a:ext>
            </a:extLst>
          </p:cNvPr>
          <p:cNvSpPr/>
          <p:nvPr/>
        </p:nvSpPr>
        <p:spPr>
          <a:xfrm>
            <a:off x="10523269" y="5511801"/>
            <a:ext cx="1352550" cy="1181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55A842D-0DA8-4A7F-ABDC-090823237B51}"/>
              </a:ext>
            </a:extLst>
          </p:cNvPr>
          <p:cNvSpPr/>
          <p:nvPr/>
        </p:nvSpPr>
        <p:spPr>
          <a:xfrm>
            <a:off x="907599" y="1829007"/>
            <a:ext cx="110564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2000" dirty="0">
                <a:solidFill>
                  <a:srgbClr val="009DDD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s-CL" sz="2000" dirty="0">
              <a:solidFill>
                <a:srgbClr val="009DD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37A7E0F2-B72C-4683-B1CE-EC3C873C7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76343"/>
            <a:ext cx="12192000" cy="553998"/>
          </a:xfrm>
          <a:solidFill>
            <a:srgbClr val="009DDD"/>
          </a:solidFill>
        </p:spPr>
        <p:txBody>
          <a:bodyPr/>
          <a:lstStyle/>
          <a:p>
            <a:pPr algn="ctr"/>
            <a:r>
              <a:rPr lang="es-CL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NUEVO ÉNFASIS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438E2DF-506A-4CB1-A658-28C4D2E01049}"/>
              </a:ext>
            </a:extLst>
          </p:cNvPr>
          <p:cNvSpPr/>
          <p:nvPr/>
        </p:nvSpPr>
        <p:spPr>
          <a:xfrm>
            <a:off x="2528047" y="1029821"/>
            <a:ext cx="66980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9DDD"/>
                </a:solidFill>
                <a:latin typeface="Candara" panose="020E0502030303020204" pitchFamily="34" charset="0"/>
                <a:cs typeface="gobCL"/>
              </a:rPr>
              <a:t>REFLEXIÓN PEDAGÓGICA</a:t>
            </a:r>
            <a:endParaRPr lang="es-CL" sz="3200" b="1" dirty="0">
              <a:solidFill>
                <a:srgbClr val="009DDD"/>
              </a:solidFill>
              <a:latin typeface="Candara" panose="020E0502030303020204" pitchFamily="34" charset="0"/>
              <a:cs typeface="gobCL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E84A742E-1C4E-4D62-8720-3F5BC8BAB2EB}"/>
              </a:ext>
            </a:extLst>
          </p:cNvPr>
          <p:cNvSpPr/>
          <p:nvPr/>
        </p:nvSpPr>
        <p:spPr>
          <a:xfrm>
            <a:off x="819365" y="1692369"/>
            <a:ext cx="1105645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3200" dirty="0">
                <a:solidFill>
                  <a:srgbClr val="009DDD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Permite acordar y reflexionar sobre </a:t>
            </a:r>
            <a:r>
              <a:rPr lang="es-MX" sz="3200" b="1" dirty="0">
                <a:solidFill>
                  <a:srgbClr val="009DDD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criterios de evaluación y evidencias evaluativas centrales </a:t>
            </a:r>
            <a:r>
              <a:rPr lang="es-MX" sz="3200" dirty="0">
                <a:solidFill>
                  <a:srgbClr val="009DDD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en cada asignatura, lo que favorece la mejora continua de las prácticas docentes y </a:t>
            </a:r>
            <a:r>
              <a:rPr lang="es-ES" sz="3200" b="1" dirty="0">
                <a:solidFill>
                  <a:srgbClr val="009DDD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tomar decisiones </a:t>
            </a:r>
            <a:r>
              <a:rPr lang="es-ES" sz="3200" dirty="0">
                <a:solidFill>
                  <a:srgbClr val="009DDD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sobre el </a:t>
            </a:r>
            <a:r>
              <a:rPr lang="es-ES" sz="3200" b="1" dirty="0">
                <a:solidFill>
                  <a:srgbClr val="009DDD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proceso, progreso y logro </a:t>
            </a:r>
            <a:r>
              <a:rPr lang="es-ES" sz="3200" dirty="0">
                <a:solidFill>
                  <a:srgbClr val="009DDD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de los alumnos, basado en evidencia.</a:t>
            </a:r>
            <a:r>
              <a:rPr lang="es-MX" sz="3200" dirty="0">
                <a:solidFill>
                  <a:srgbClr val="009DDD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.</a:t>
            </a:r>
          </a:p>
        </p:txBody>
      </p:sp>
    </p:spTree>
    <p:extLst>
      <p:ext uri="{BB962C8B-B14F-4D97-AF65-F5344CB8AC3E}">
        <p14:creationId xmlns:p14="http://schemas.microsoft.com/office/powerpoint/2010/main" val="13671792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8E5D8FC3-8FAF-4E4C-B987-DD873691A12A}"/>
              </a:ext>
            </a:extLst>
          </p:cNvPr>
          <p:cNvSpPr/>
          <p:nvPr/>
        </p:nvSpPr>
        <p:spPr>
          <a:xfrm>
            <a:off x="1313999" y="5139740"/>
            <a:ext cx="90700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s-ES" sz="2400" dirty="0">
                <a:solidFill>
                  <a:srgbClr val="009DDD"/>
                </a:solidFill>
                <a:latin typeface="Candara" panose="020E0502030303020204" pitchFamily="34" charset="0"/>
                <a:ea typeface="ヒラギノ角ゴ Pro W3" charset="-128"/>
                <a:cs typeface="Verdana"/>
              </a:rPr>
              <a:t>Artículo 18: Disposición p, estipula que deben considerarse medidas para obtener información fidedigna en caso de plagio o copia. </a:t>
            </a:r>
            <a:endParaRPr lang="es-CL" sz="2400" dirty="0">
              <a:solidFill>
                <a:srgbClr val="009DDD"/>
              </a:solidFill>
              <a:latin typeface="Candara" panose="020E0502030303020204" pitchFamily="34" charset="0"/>
              <a:ea typeface="ヒラギノ角ゴ Pro W3" charset="-128"/>
              <a:cs typeface="Verdana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F6F44193-4F1E-5246-96AC-08036CB42956}"/>
              </a:ext>
            </a:extLst>
          </p:cNvPr>
          <p:cNvSpPr/>
          <p:nvPr/>
        </p:nvSpPr>
        <p:spPr>
          <a:xfrm>
            <a:off x="0" y="367273"/>
            <a:ext cx="12192000" cy="584775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EVALUACIÓN FORMATIVA</a:t>
            </a:r>
            <a:endParaRPr lang="es-CL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67FFD646-1B2D-AB4F-8CA7-E87DAD48AAFF}"/>
              </a:ext>
            </a:extLst>
          </p:cNvPr>
          <p:cNvSpPr/>
          <p:nvPr/>
        </p:nvSpPr>
        <p:spPr>
          <a:xfrm>
            <a:off x="501199" y="4143562"/>
            <a:ext cx="812800" cy="812800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s-CL" sz="48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9743F9B2-F22D-4ED0-A661-01EFE92A7075}"/>
              </a:ext>
            </a:extLst>
          </p:cNvPr>
          <p:cNvSpPr/>
          <p:nvPr/>
        </p:nvSpPr>
        <p:spPr>
          <a:xfrm>
            <a:off x="10523269" y="5511801"/>
            <a:ext cx="1352550" cy="1181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55A842D-0DA8-4A7F-ABDC-090823237B51}"/>
              </a:ext>
            </a:extLst>
          </p:cNvPr>
          <p:cNvSpPr/>
          <p:nvPr/>
        </p:nvSpPr>
        <p:spPr>
          <a:xfrm>
            <a:off x="867707" y="1644721"/>
            <a:ext cx="110564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s-ES" sz="2400" dirty="0">
                <a:solidFill>
                  <a:srgbClr val="009DDD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La calificación es la representación del LOGRO aprendizaje a través de un número, símbolo o concepto que permita transmitir un significado compartido respecto a dicho aprendizaje.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37A7E0F2-B72C-4683-B1CE-EC3C873C7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76343"/>
            <a:ext cx="12192000" cy="553998"/>
          </a:xfrm>
          <a:solidFill>
            <a:srgbClr val="009DDD"/>
          </a:solidFill>
        </p:spPr>
        <p:txBody>
          <a:bodyPr/>
          <a:lstStyle/>
          <a:p>
            <a:pPr algn="ctr"/>
            <a:r>
              <a:rPr lang="es-CL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NUEVO ÉNFASIS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438E2DF-506A-4CB1-A658-28C4D2E01049}"/>
              </a:ext>
            </a:extLst>
          </p:cNvPr>
          <p:cNvSpPr/>
          <p:nvPr/>
        </p:nvSpPr>
        <p:spPr>
          <a:xfrm>
            <a:off x="2933298" y="961118"/>
            <a:ext cx="79120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9DDD"/>
                </a:solidFill>
                <a:latin typeface="Candara" panose="020E0502030303020204" pitchFamily="34" charset="0"/>
                <a:cs typeface="gobCL"/>
              </a:rPr>
              <a:t>USO PEDAGÓGICO DE LAS CALIFICACIONES</a:t>
            </a:r>
            <a:endParaRPr lang="es-CL" sz="3200" b="1" dirty="0">
              <a:solidFill>
                <a:srgbClr val="009DDD"/>
              </a:solidFill>
              <a:latin typeface="Candara" panose="020E0502030303020204" pitchFamily="34" charset="0"/>
              <a:cs typeface="gobCL"/>
            </a:endParaRP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D77C1BD4-DF58-4DC9-ACA0-E481EA950961}"/>
              </a:ext>
            </a:extLst>
          </p:cNvPr>
          <p:cNvSpPr/>
          <p:nvPr/>
        </p:nvSpPr>
        <p:spPr>
          <a:xfrm>
            <a:off x="501199" y="3131322"/>
            <a:ext cx="812800" cy="812800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51BD5738-0C71-49DE-A04C-24A266C9253A}"/>
              </a:ext>
            </a:extLst>
          </p:cNvPr>
          <p:cNvSpPr/>
          <p:nvPr/>
        </p:nvSpPr>
        <p:spPr>
          <a:xfrm>
            <a:off x="1313999" y="3330858"/>
            <a:ext cx="103768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>
                <a:solidFill>
                  <a:srgbClr val="009DDD"/>
                </a:solidFill>
                <a:latin typeface="Candara" panose="020E0502030303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Todas las asignaturas adquieren el mismo valor en el promedio final.</a:t>
            </a:r>
            <a:endParaRPr lang="es-CL" sz="2400" dirty="0">
              <a:solidFill>
                <a:srgbClr val="009DDD"/>
              </a:solidFill>
              <a:latin typeface="Candara" panose="020E0502030303020204" pitchFamily="34" charset="0"/>
            </a:endParaRP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695F694E-BE3F-4338-A593-75B76BF1A5D2}"/>
              </a:ext>
            </a:extLst>
          </p:cNvPr>
          <p:cNvSpPr/>
          <p:nvPr/>
        </p:nvSpPr>
        <p:spPr>
          <a:xfrm>
            <a:off x="501199" y="5185711"/>
            <a:ext cx="812800" cy="812800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s-CL" sz="48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89D21F63-C074-4C30-86B1-51CB4F939959}"/>
              </a:ext>
            </a:extLst>
          </p:cNvPr>
          <p:cNvSpPr/>
          <p:nvPr/>
        </p:nvSpPr>
        <p:spPr>
          <a:xfrm>
            <a:off x="1313999" y="4150276"/>
            <a:ext cx="103768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>
                <a:solidFill>
                  <a:srgbClr val="009DDD"/>
                </a:solidFill>
                <a:latin typeface="Candara" panose="020E0502030303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Tanto la cantidad de calificaciones como las ponderaciones deben ser acordadas entre los docentes y el equipo técnico-pedagógico.</a:t>
            </a:r>
            <a:endParaRPr lang="es-CL" sz="2400" dirty="0">
              <a:solidFill>
                <a:srgbClr val="009DDD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6365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01F66FCB-DF27-4A42-9A60-03103C7BA0D4}"/>
              </a:ext>
            </a:extLst>
          </p:cNvPr>
          <p:cNvSpPr txBox="1">
            <a:spLocks/>
          </p:cNvSpPr>
          <p:nvPr/>
        </p:nvSpPr>
        <p:spPr>
          <a:xfrm>
            <a:off x="0" y="416318"/>
            <a:ext cx="12192000" cy="553998"/>
          </a:xfrm>
          <a:prstGeom prst="rect">
            <a:avLst/>
          </a:prstGeom>
          <a:solidFill>
            <a:srgbClr val="F80A39"/>
          </a:solidFill>
        </p:spPr>
        <p:txBody>
          <a:bodyPr wrap="square" lIns="0" tIns="0" rIns="0" bIns="0">
            <a:spAutoFit/>
          </a:bodyPr>
          <a:lstStyle>
            <a:lvl1pPr>
              <a:defRPr sz="5400" b="0" i="0">
                <a:solidFill>
                  <a:srgbClr val="404040"/>
                </a:solidFill>
                <a:latin typeface="DejaVu Sans"/>
                <a:ea typeface="+mj-ea"/>
                <a:cs typeface="DejaVu Sans"/>
              </a:defRPr>
            </a:lvl1pPr>
          </a:lstStyle>
          <a:p>
            <a:pPr algn="ctr"/>
            <a:r>
              <a:rPr lang="es-CL" sz="3600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PROMOCIÓN </a:t>
            </a: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2377BF28-51F8-41EB-AF9B-C38402CF68EA}"/>
              </a:ext>
            </a:extLst>
          </p:cNvPr>
          <p:cNvSpPr/>
          <p:nvPr/>
        </p:nvSpPr>
        <p:spPr>
          <a:xfrm>
            <a:off x="10839450" y="5461495"/>
            <a:ext cx="1352550" cy="1181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BC762C2-08BD-42BE-B0B1-1E737A8DB8F9}"/>
              </a:ext>
            </a:extLst>
          </p:cNvPr>
          <p:cNvSpPr/>
          <p:nvPr/>
        </p:nvSpPr>
        <p:spPr>
          <a:xfrm>
            <a:off x="6376671" y="1655432"/>
            <a:ext cx="553465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L" sz="28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Un alumno puede aprobar de curso si su  asistencia es igual o superior a un 85 % y su promedio es igual o superior a 4,5 , incluyendo los módulos o asignaturas que no hubiese aprobado. Ya no se resguarda la imposibilidad de que las asignaturas reprobadas sean matemática o lenguaje , como es en los decretos </a:t>
            </a:r>
            <a:endParaRPr lang="es-CL" sz="2800" dirty="0">
              <a:solidFill>
                <a:srgbClr val="0070C0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288EC1F-B6CA-4973-949C-B71451DA22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0316"/>
            <a:ext cx="6096000" cy="5887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3507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BD67B076-2D81-41EA-B2F8-2D441A6F4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6287" y="92767"/>
            <a:ext cx="8164513" cy="553998"/>
          </a:xfrm>
        </p:spPr>
        <p:txBody>
          <a:bodyPr/>
          <a:lstStyle/>
          <a:p>
            <a:pPr algn="ctr"/>
            <a:r>
              <a:rPr lang="es-MX" sz="3600" b="1" dirty="0">
                <a:solidFill>
                  <a:srgbClr val="F80A3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PROMOCIÓN Y REPITENCIA</a:t>
            </a:r>
            <a:endParaRPr lang="es-ES" sz="3600" dirty="0"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DCA89E1-A95B-4EA8-AD21-61093554E2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4450" y="883418"/>
            <a:ext cx="10191750" cy="1660279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</a:pPr>
            <a:r>
              <a:rPr lang="es-ES" sz="2400" b="1" dirty="0">
                <a:solidFill>
                  <a:schemeClr val="tx1"/>
                </a:solidFill>
                <a:latin typeface="Candara" panose="020E0502030303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La investigación sobre repitencia y sus implicancias no han sido lo suficientemente difundida</a:t>
            </a:r>
            <a:endParaRPr lang="es-CL" sz="2400" dirty="0">
              <a:solidFill>
                <a:schemeClr val="tx1"/>
              </a:solidFill>
              <a:latin typeface="Candara" panose="020E0502030303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444391"/>
              </p:ext>
            </p:extLst>
          </p:nvPr>
        </p:nvGraphicFramePr>
        <p:xfrm>
          <a:off x="1894955" y="1899260"/>
          <a:ext cx="9310320" cy="4196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94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37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270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4239">
                <a:tc>
                  <a:txBody>
                    <a:bodyPr/>
                    <a:lstStyle/>
                    <a:p>
                      <a:pPr algn="ctr"/>
                      <a:r>
                        <a:rPr lang="es-CL" sz="2400" dirty="0">
                          <a:latin typeface="Candara" panose="020E050203030302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Académicos</a:t>
                      </a:r>
                      <a:endParaRPr lang="es-ES" sz="2400" dirty="0">
                        <a:latin typeface="Candara" panose="020E0502030303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rgbClr val="F80A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2400" dirty="0">
                          <a:latin typeface="Candara" panose="020E050203030302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Socioemocionales</a:t>
                      </a:r>
                      <a:endParaRPr lang="es-ES" sz="2400" dirty="0">
                        <a:latin typeface="Candara" panose="020E0502030303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rgbClr val="F80A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2400" dirty="0">
                          <a:latin typeface="Candara" panose="020E050203030302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Económicos</a:t>
                      </a:r>
                      <a:endParaRPr lang="es-ES" sz="2400" dirty="0">
                        <a:latin typeface="Candara" panose="020E0502030303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rgbClr val="F80A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2501">
                <a:tc>
                  <a:txBody>
                    <a:bodyPr/>
                    <a:lstStyle/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s-CL" sz="1900">
                          <a:latin typeface="Candara" panose="020E050203030302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No aporta al rendimiento de los</a:t>
                      </a:r>
                      <a:r>
                        <a:rPr lang="es-CL" sz="1900" baseline="0">
                          <a:latin typeface="Candara" panose="020E050203030302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estudiantes*.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s-CL" sz="1900" baseline="0">
                          <a:latin typeface="Candara" panose="020E050203030302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Aumenta las probabilidades de ausentismo y deserción escolar. </a:t>
                      </a:r>
                      <a:endParaRPr lang="es-ES" sz="1900">
                        <a:latin typeface="Candara" panose="020E0502030303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s-CL" sz="1900" dirty="0">
                          <a:latin typeface="Candara" panose="020E050203030302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Sentimientos de frustración</a:t>
                      </a:r>
                      <a:r>
                        <a:rPr lang="es-CL" sz="1900" baseline="0" dirty="0">
                          <a:latin typeface="Candara" panose="020E050203030302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, humillación, miedo, enojo, tristeza, y actitudes negativas hacia la escuela. 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s-CL" sz="1900" baseline="0" dirty="0">
                          <a:latin typeface="Candara" panose="020E050203030302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Problemas de relación con los pares, soledad y alienación. 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s-CL" sz="1900" baseline="0" dirty="0">
                          <a:latin typeface="Candara" panose="020E050203030302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Que el estudiante se sienta como el único responsable del “fracaso escolar”. </a:t>
                      </a:r>
                      <a:endParaRPr lang="es-ES" sz="1900" dirty="0">
                        <a:latin typeface="Candara" panose="020E0502030303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s-CL" sz="1900" dirty="0">
                          <a:latin typeface="Candara" panose="020E050203030302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Costos directos y de oportunidad por permanecer en el sistema escolar</a:t>
                      </a:r>
                      <a:r>
                        <a:rPr lang="es-CL" sz="1900" baseline="0" dirty="0">
                          <a:latin typeface="Candara" panose="020E050203030302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un año más (individuales y sociales). 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s-CL" sz="1900" baseline="0" dirty="0">
                          <a:latin typeface="Candara" panose="020E050203030302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Personas que repiten tienden a acceder a trabajos de menor competencia y salario. </a:t>
                      </a:r>
                      <a:endParaRPr lang="es-ES" sz="1900" dirty="0">
                        <a:latin typeface="Candara" panose="020E0502030303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1970087" y="6096000"/>
            <a:ext cx="83169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600" dirty="0">
                <a:latin typeface="Candara" panose="020E0502030303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*En casos en que se ven mejoras leves inmediatas, estas suelen desaparecer luego de 3 años.</a:t>
            </a:r>
            <a:endParaRPr lang="es-ES" sz="1600" dirty="0">
              <a:latin typeface="Candara" panose="020E0502030303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BAAEC598-B3F4-4490-8E56-EBFF28897B6F}"/>
              </a:ext>
            </a:extLst>
          </p:cNvPr>
          <p:cNvSpPr/>
          <p:nvPr/>
        </p:nvSpPr>
        <p:spPr>
          <a:xfrm>
            <a:off x="685800" y="883418"/>
            <a:ext cx="428625" cy="428625"/>
          </a:xfrm>
          <a:custGeom>
            <a:avLst/>
            <a:gdLst/>
            <a:ahLst/>
            <a:cxnLst/>
            <a:rect l="l" t="t" r="r" b="b"/>
            <a:pathLst>
              <a:path w="428625" h="428625">
                <a:moveTo>
                  <a:pt x="214375" y="0"/>
                </a:moveTo>
                <a:lnTo>
                  <a:pt x="165231" y="5663"/>
                </a:lnTo>
                <a:lnTo>
                  <a:pt x="120113" y="21792"/>
                </a:lnTo>
                <a:lnTo>
                  <a:pt x="80308" y="47096"/>
                </a:lnTo>
                <a:lnTo>
                  <a:pt x="47106" y="80284"/>
                </a:lnTo>
                <a:lnTo>
                  <a:pt x="21795" y="120066"/>
                </a:lnTo>
                <a:lnTo>
                  <a:pt x="5663" y="165151"/>
                </a:lnTo>
                <a:lnTo>
                  <a:pt x="0" y="214249"/>
                </a:lnTo>
                <a:lnTo>
                  <a:pt x="5663" y="263393"/>
                </a:lnTo>
                <a:lnTo>
                  <a:pt x="21795" y="308511"/>
                </a:lnTo>
                <a:lnTo>
                  <a:pt x="47106" y="348316"/>
                </a:lnTo>
                <a:lnTo>
                  <a:pt x="80308" y="381518"/>
                </a:lnTo>
                <a:lnTo>
                  <a:pt x="120113" y="406829"/>
                </a:lnTo>
                <a:lnTo>
                  <a:pt x="165231" y="422961"/>
                </a:lnTo>
                <a:lnTo>
                  <a:pt x="214375" y="428625"/>
                </a:lnTo>
                <a:lnTo>
                  <a:pt x="263473" y="422961"/>
                </a:lnTo>
                <a:lnTo>
                  <a:pt x="308558" y="406829"/>
                </a:lnTo>
                <a:lnTo>
                  <a:pt x="348340" y="381518"/>
                </a:lnTo>
                <a:lnTo>
                  <a:pt x="381528" y="348316"/>
                </a:lnTo>
                <a:lnTo>
                  <a:pt x="406832" y="308511"/>
                </a:lnTo>
                <a:lnTo>
                  <a:pt x="422961" y="263393"/>
                </a:lnTo>
                <a:lnTo>
                  <a:pt x="428625" y="214249"/>
                </a:lnTo>
                <a:lnTo>
                  <a:pt x="422961" y="165151"/>
                </a:lnTo>
                <a:lnTo>
                  <a:pt x="406832" y="120066"/>
                </a:lnTo>
                <a:lnTo>
                  <a:pt x="381528" y="80284"/>
                </a:lnTo>
                <a:lnTo>
                  <a:pt x="348340" y="47096"/>
                </a:lnTo>
                <a:lnTo>
                  <a:pt x="308558" y="21792"/>
                </a:lnTo>
                <a:lnTo>
                  <a:pt x="263473" y="5663"/>
                </a:lnTo>
                <a:lnTo>
                  <a:pt x="214375" y="0"/>
                </a:lnTo>
                <a:close/>
              </a:path>
            </a:pathLst>
          </a:custGeom>
          <a:solidFill>
            <a:srgbClr val="F80A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9E352513-A6A9-4EB5-8BDC-B04FBA47A110}"/>
              </a:ext>
            </a:extLst>
          </p:cNvPr>
          <p:cNvSpPr/>
          <p:nvPr/>
        </p:nvSpPr>
        <p:spPr>
          <a:xfrm>
            <a:off x="10810355" y="5592130"/>
            <a:ext cx="1352550" cy="1181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5379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C3623D93-E978-450E-AC02-5D1704AC2F97}"/>
              </a:ext>
            </a:extLst>
          </p:cNvPr>
          <p:cNvGrpSpPr/>
          <p:nvPr/>
        </p:nvGrpSpPr>
        <p:grpSpPr>
          <a:xfrm>
            <a:off x="542596" y="2367683"/>
            <a:ext cx="11232895" cy="3566403"/>
            <a:chOff x="444245" y="3562731"/>
            <a:chExt cx="10419439" cy="2559993"/>
          </a:xfrm>
        </p:grpSpPr>
        <p:sp>
          <p:nvSpPr>
            <p:cNvPr id="11" name="Rectángulo redondeado 6">
              <a:extLst>
                <a:ext uri="{FF2B5EF4-FFF2-40B4-BE49-F238E27FC236}">
                  <a16:creationId xmlns:a16="http://schemas.microsoft.com/office/drawing/2014/main" id="{E087E2DC-59AE-43F8-9F1E-882D5D34E0DB}"/>
                </a:ext>
              </a:extLst>
            </p:cNvPr>
            <p:cNvSpPr/>
            <p:nvPr/>
          </p:nvSpPr>
          <p:spPr>
            <a:xfrm>
              <a:off x="444245" y="3562731"/>
              <a:ext cx="3065448" cy="1137236"/>
            </a:xfrm>
            <a:prstGeom prst="roundRect">
              <a:avLst/>
            </a:prstGeom>
            <a:solidFill>
              <a:srgbClr val="F80A39"/>
            </a:solidFill>
            <a:ln>
              <a:solidFill>
                <a:srgbClr val="F80A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L" sz="2000" b="1" dirty="0">
                  <a:ea typeface="Verdana" panose="020B0604030504040204" pitchFamily="34" charset="0"/>
                  <a:cs typeface="Verdana" panose="020B0604030504040204" pitchFamily="34" charset="0"/>
                </a:rPr>
                <a:t>1) PREVENCIÓN DE DIFICULTADES</a:t>
              </a:r>
            </a:p>
          </p:txBody>
        </p:sp>
        <p:sp>
          <p:nvSpPr>
            <p:cNvPr id="12" name="Rectángulo redondeado 7">
              <a:extLst>
                <a:ext uri="{FF2B5EF4-FFF2-40B4-BE49-F238E27FC236}">
                  <a16:creationId xmlns:a16="http://schemas.microsoft.com/office/drawing/2014/main" id="{19F4C18D-4329-40B7-9423-1A004745025E}"/>
                </a:ext>
              </a:extLst>
            </p:cNvPr>
            <p:cNvSpPr/>
            <p:nvPr/>
          </p:nvSpPr>
          <p:spPr>
            <a:xfrm>
              <a:off x="451782" y="4877077"/>
              <a:ext cx="3057911" cy="1164015"/>
            </a:xfrm>
            <a:prstGeom prst="roundRect">
              <a:avLst/>
            </a:prstGeom>
            <a:solidFill>
              <a:srgbClr val="F80A39"/>
            </a:solidFill>
            <a:ln>
              <a:solidFill>
                <a:srgbClr val="F80A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s-CL" sz="2000" b="1">
                  <a:ea typeface="Verdana" panose="020B0604030504040204" pitchFamily="34" charset="0"/>
                  <a:cs typeface="Verdana" panose="020B0604030504040204" pitchFamily="34" charset="0"/>
                </a:rPr>
                <a:t>2) MONITOREAR, IDENTIFICAR Y APOYAR TEMPRANAMENTE A LOS ESTUDIANTES CON DIFICULTADES</a:t>
              </a:r>
              <a:endParaRPr lang="es-ES" sz="2000" b="1"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" name="Rectángulo redondeado 8">
              <a:extLst>
                <a:ext uri="{FF2B5EF4-FFF2-40B4-BE49-F238E27FC236}">
                  <a16:creationId xmlns:a16="http://schemas.microsoft.com/office/drawing/2014/main" id="{8E0A05D3-D8D8-40FB-B93F-1A76FDFF5A91}"/>
                </a:ext>
              </a:extLst>
            </p:cNvPr>
            <p:cNvSpPr/>
            <p:nvPr/>
          </p:nvSpPr>
          <p:spPr>
            <a:xfrm>
              <a:off x="3875365" y="4073462"/>
              <a:ext cx="1943656" cy="1237129"/>
            </a:xfrm>
            <a:prstGeom prst="roundRect">
              <a:avLst/>
            </a:prstGeom>
            <a:solidFill>
              <a:srgbClr val="F80A39"/>
            </a:solidFill>
            <a:ln>
              <a:solidFill>
                <a:srgbClr val="F80A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L" sz="2000" b="1">
                  <a:ea typeface="Verdana" panose="020B0604030504040204" pitchFamily="34" charset="0"/>
                  <a:cs typeface="Verdana" panose="020B0604030504040204" pitchFamily="34" charset="0"/>
                </a:rPr>
                <a:t>DECISIÓN DE PROMOCIÓN</a:t>
              </a:r>
            </a:p>
            <a:p>
              <a:pPr algn="ctr"/>
              <a:r>
                <a:rPr lang="es-CL" b="1">
                  <a:ea typeface="Verdana" panose="020B0604030504040204" pitchFamily="34" charset="0"/>
                  <a:cs typeface="Verdana" panose="020B0604030504040204" pitchFamily="34" charset="0"/>
                </a:rPr>
                <a:t>(calificaciones + asistencia)</a:t>
              </a:r>
              <a:endParaRPr lang="es-ES" b="1"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cxnSp>
          <p:nvCxnSpPr>
            <p:cNvPr id="14" name="Conector recto de flecha 13">
              <a:extLst>
                <a:ext uri="{FF2B5EF4-FFF2-40B4-BE49-F238E27FC236}">
                  <a16:creationId xmlns:a16="http://schemas.microsoft.com/office/drawing/2014/main" id="{A8780C70-FDC2-4746-8A27-45B5465700B0}"/>
                </a:ext>
              </a:extLst>
            </p:cNvPr>
            <p:cNvCxnSpPr>
              <a:stCxn id="13" idx="3"/>
              <a:endCxn id="16" idx="1"/>
            </p:cNvCxnSpPr>
            <p:nvPr/>
          </p:nvCxnSpPr>
          <p:spPr>
            <a:xfrm flipV="1">
              <a:off x="5819021" y="4126505"/>
              <a:ext cx="180981" cy="565522"/>
            </a:xfrm>
            <a:prstGeom prst="straightConnector1">
              <a:avLst/>
            </a:prstGeom>
            <a:ln w="28575">
              <a:solidFill>
                <a:srgbClr val="F80A3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de flecha 14">
              <a:extLst>
                <a:ext uri="{FF2B5EF4-FFF2-40B4-BE49-F238E27FC236}">
                  <a16:creationId xmlns:a16="http://schemas.microsoft.com/office/drawing/2014/main" id="{0E91446D-19F3-4487-8B0F-8F8534DE918F}"/>
                </a:ext>
              </a:extLst>
            </p:cNvPr>
            <p:cNvCxnSpPr>
              <a:stCxn id="13" idx="3"/>
              <a:endCxn id="17" idx="1"/>
            </p:cNvCxnSpPr>
            <p:nvPr/>
          </p:nvCxnSpPr>
          <p:spPr>
            <a:xfrm>
              <a:off x="5819021" y="4692027"/>
              <a:ext cx="197114" cy="450743"/>
            </a:xfrm>
            <a:prstGeom prst="straightConnector1">
              <a:avLst/>
            </a:prstGeom>
            <a:ln w="28575">
              <a:solidFill>
                <a:srgbClr val="F80A3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ángulo redondeado 11">
              <a:extLst>
                <a:ext uri="{FF2B5EF4-FFF2-40B4-BE49-F238E27FC236}">
                  <a16:creationId xmlns:a16="http://schemas.microsoft.com/office/drawing/2014/main" id="{C1340D22-35B9-4A58-A331-BD6E0EF9BA8A}"/>
                </a:ext>
              </a:extLst>
            </p:cNvPr>
            <p:cNvSpPr/>
            <p:nvPr/>
          </p:nvSpPr>
          <p:spPr>
            <a:xfrm>
              <a:off x="6000001" y="3670985"/>
              <a:ext cx="2017059" cy="911039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L" b="1">
                  <a:ea typeface="Verdana" panose="020B0604030504040204" pitchFamily="34" charset="0"/>
                  <a:cs typeface="Verdana" panose="020B0604030504040204" pitchFamily="34" charset="0"/>
                </a:rPr>
                <a:t>Promoción directa de estudiantes que cumplen criterios</a:t>
              </a:r>
              <a:endParaRPr lang="es-ES" b="1"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7" name="Rectángulo redondeado 12">
              <a:extLst>
                <a:ext uri="{FF2B5EF4-FFF2-40B4-BE49-F238E27FC236}">
                  <a16:creationId xmlns:a16="http://schemas.microsoft.com/office/drawing/2014/main" id="{8B4E81B4-FE23-4BF0-A1E3-F478CFB52F8D}"/>
                </a:ext>
              </a:extLst>
            </p:cNvPr>
            <p:cNvSpPr/>
            <p:nvPr/>
          </p:nvSpPr>
          <p:spPr>
            <a:xfrm>
              <a:off x="6016135" y="4699968"/>
              <a:ext cx="2017059" cy="885605"/>
            </a:xfrm>
            <a:prstGeom prst="roundRect">
              <a:avLst/>
            </a:prstGeom>
            <a:solidFill>
              <a:srgbClr val="F80A39"/>
            </a:solidFill>
            <a:ln>
              <a:solidFill>
                <a:srgbClr val="F80A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L" b="1">
                  <a:ea typeface="Verdana" panose="020B0604030504040204" pitchFamily="34" charset="0"/>
                  <a:cs typeface="Verdana" panose="020B0604030504040204" pitchFamily="34" charset="0"/>
                </a:rPr>
                <a:t>Análisis de casos de estudiantes en </a:t>
              </a:r>
              <a:r>
                <a:rPr lang="es-CL" b="1" i="1">
                  <a:ea typeface="Verdana" panose="020B0604030504040204" pitchFamily="34" charset="0"/>
                  <a:cs typeface="Verdana" panose="020B0604030504040204" pitchFamily="34" charset="0"/>
                </a:rPr>
                <a:t>situación de riesgo de repitencia</a:t>
              </a:r>
              <a:endParaRPr lang="es-ES" b="1" i="1"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8" name="Rectángulo redondeado 13">
              <a:extLst>
                <a:ext uri="{FF2B5EF4-FFF2-40B4-BE49-F238E27FC236}">
                  <a16:creationId xmlns:a16="http://schemas.microsoft.com/office/drawing/2014/main" id="{1A047CEB-ED3A-4BD1-8800-9E604DF56D89}"/>
                </a:ext>
              </a:extLst>
            </p:cNvPr>
            <p:cNvSpPr/>
            <p:nvPr/>
          </p:nvSpPr>
          <p:spPr>
            <a:xfrm>
              <a:off x="8511708" y="3562731"/>
              <a:ext cx="2351976" cy="1314346"/>
            </a:xfrm>
            <a:prstGeom prst="roundRect">
              <a:avLst/>
            </a:prstGeom>
            <a:solidFill>
              <a:srgbClr val="F80A39"/>
            </a:solidFill>
            <a:ln>
              <a:solidFill>
                <a:srgbClr val="F80A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L" sz="1600" b="1">
                  <a:ea typeface="Verdana" panose="020B0604030504040204" pitchFamily="34" charset="0"/>
                  <a:cs typeface="Verdana" panose="020B0604030504040204" pitchFamily="34" charset="0"/>
                </a:rPr>
                <a:t>3) Decisión de </a:t>
              </a:r>
              <a:r>
                <a:rPr lang="es-CL" b="1">
                  <a:ea typeface="Verdana" panose="020B0604030504040204" pitchFamily="34" charset="0"/>
                  <a:cs typeface="Verdana" panose="020B0604030504040204" pitchFamily="34" charset="0"/>
                </a:rPr>
                <a:t>PROMOCIÓN + ACOMPAÑAMIENTO</a:t>
              </a:r>
              <a:r>
                <a:rPr lang="es-CL" sz="2000" b="1"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s-CL" sz="1600" b="1">
                  <a:ea typeface="Verdana" panose="020B0604030504040204" pitchFamily="34" charset="0"/>
                  <a:cs typeface="Verdana" panose="020B0604030504040204" pitchFamily="34" charset="0"/>
                </a:rPr>
                <a:t>focalizado, intensivo y con seguimiento para el año siguiente</a:t>
              </a:r>
              <a:endParaRPr lang="es-ES" sz="1600" b="1"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9" name="Rectángulo redondeado 14">
              <a:extLst>
                <a:ext uri="{FF2B5EF4-FFF2-40B4-BE49-F238E27FC236}">
                  <a16:creationId xmlns:a16="http://schemas.microsoft.com/office/drawing/2014/main" id="{0EBD4EF1-C6F2-459C-8189-934696AB3ADB}"/>
                </a:ext>
              </a:extLst>
            </p:cNvPr>
            <p:cNvSpPr/>
            <p:nvPr/>
          </p:nvSpPr>
          <p:spPr>
            <a:xfrm>
              <a:off x="8511708" y="4958709"/>
              <a:ext cx="2351976" cy="1164015"/>
            </a:xfrm>
            <a:prstGeom prst="roundRect">
              <a:avLst/>
            </a:prstGeom>
            <a:solidFill>
              <a:srgbClr val="F80A39"/>
            </a:solidFill>
            <a:ln>
              <a:solidFill>
                <a:srgbClr val="F80A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L" sz="1600" b="1">
                  <a:ea typeface="Verdana" panose="020B0604030504040204" pitchFamily="34" charset="0"/>
                  <a:cs typeface="Verdana" panose="020B0604030504040204" pitchFamily="34" charset="0"/>
                </a:rPr>
                <a:t>Decisión excepcional de repitencia + acompañamiento focalizado, intensivo y con seguimiento para el año siguiente</a:t>
              </a:r>
              <a:endParaRPr lang="es-ES" sz="1600" b="1"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cxnSp>
          <p:nvCxnSpPr>
            <p:cNvPr id="20" name="Conector recto de flecha 19">
              <a:extLst>
                <a:ext uri="{FF2B5EF4-FFF2-40B4-BE49-F238E27FC236}">
                  <a16:creationId xmlns:a16="http://schemas.microsoft.com/office/drawing/2014/main" id="{8653FC5A-37EB-4141-B6F8-C316BDF6D2F3}"/>
                </a:ext>
              </a:extLst>
            </p:cNvPr>
            <p:cNvCxnSpPr>
              <a:stCxn id="17" idx="3"/>
              <a:endCxn id="18" idx="1"/>
            </p:cNvCxnSpPr>
            <p:nvPr/>
          </p:nvCxnSpPr>
          <p:spPr>
            <a:xfrm flipV="1">
              <a:off x="8033194" y="4219904"/>
              <a:ext cx="478514" cy="922866"/>
            </a:xfrm>
            <a:prstGeom prst="straightConnector1">
              <a:avLst/>
            </a:prstGeom>
            <a:ln w="28575">
              <a:solidFill>
                <a:srgbClr val="F80A3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de flecha 20">
              <a:extLst>
                <a:ext uri="{FF2B5EF4-FFF2-40B4-BE49-F238E27FC236}">
                  <a16:creationId xmlns:a16="http://schemas.microsoft.com/office/drawing/2014/main" id="{33AAC9E8-38AF-41A8-A005-B7BE8F8210B8}"/>
                </a:ext>
              </a:extLst>
            </p:cNvPr>
            <p:cNvCxnSpPr>
              <a:stCxn id="17" idx="3"/>
              <a:endCxn id="19" idx="1"/>
            </p:cNvCxnSpPr>
            <p:nvPr/>
          </p:nvCxnSpPr>
          <p:spPr>
            <a:xfrm>
              <a:off x="8033194" y="5142770"/>
              <a:ext cx="478514" cy="397946"/>
            </a:xfrm>
            <a:prstGeom prst="straightConnector1">
              <a:avLst/>
            </a:prstGeom>
            <a:ln w="28575">
              <a:solidFill>
                <a:srgbClr val="F80A3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id="{6E14EBD1-433F-4FB2-A8F4-4467288A8992}"/>
                </a:ext>
              </a:extLst>
            </p:cNvPr>
            <p:cNvSpPr txBox="1"/>
            <p:nvPr/>
          </p:nvSpPr>
          <p:spPr>
            <a:xfrm rot="16200000">
              <a:off x="3016624" y="4645010"/>
              <a:ext cx="1388833" cy="3425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L">
                  <a:ea typeface="Verdana" panose="020B0604030504040204" pitchFamily="34" charset="0"/>
                  <a:cs typeface="Verdana" panose="020B0604030504040204" pitchFamily="34" charset="0"/>
                </a:rPr>
                <a:t>Fin del año escolar</a:t>
              </a:r>
              <a:endParaRPr lang="es-ES"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6C93AB28-3C66-4A34-9060-8EE7BB75E79B}"/>
              </a:ext>
            </a:extLst>
          </p:cNvPr>
          <p:cNvCxnSpPr>
            <a:cxnSpLocks/>
          </p:cNvCxnSpPr>
          <p:nvPr/>
        </p:nvCxnSpPr>
        <p:spPr>
          <a:xfrm flipV="1">
            <a:off x="416509" y="5934086"/>
            <a:ext cx="3424715" cy="8115"/>
          </a:xfrm>
          <a:prstGeom prst="straightConnector1">
            <a:avLst/>
          </a:prstGeom>
          <a:ln>
            <a:solidFill>
              <a:srgbClr val="F80A39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uadroTexto 25">
            <a:extLst>
              <a:ext uri="{FF2B5EF4-FFF2-40B4-BE49-F238E27FC236}">
                <a16:creationId xmlns:a16="http://schemas.microsoft.com/office/drawing/2014/main" id="{CB57B7F8-0B45-47E6-AA9E-1EAF43BE6FDF}"/>
              </a:ext>
            </a:extLst>
          </p:cNvPr>
          <p:cNvSpPr txBox="1"/>
          <p:nvPr/>
        </p:nvSpPr>
        <p:spPr>
          <a:xfrm>
            <a:off x="1107547" y="5942201"/>
            <a:ext cx="20549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dirty="0">
                <a:solidFill>
                  <a:schemeClr val="tx1">
                    <a:lumMod val="85000"/>
                    <a:lumOff val="15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Durante el año escolar</a:t>
            </a:r>
            <a:endParaRPr lang="es-ES" sz="1600" dirty="0">
              <a:solidFill>
                <a:schemeClr val="tx1">
                  <a:lumMod val="85000"/>
                  <a:lumOff val="15000"/>
                </a:scheme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3" name="Título 1">
            <a:extLst>
              <a:ext uri="{FF2B5EF4-FFF2-40B4-BE49-F238E27FC236}">
                <a16:creationId xmlns:a16="http://schemas.microsoft.com/office/drawing/2014/main" id="{DEB70613-AC64-4C6B-8459-57ADF954D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62981"/>
            <a:ext cx="12192000" cy="553998"/>
          </a:xfrm>
          <a:solidFill>
            <a:srgbClr val="F80A39"/>
          </a:solidFill>
        </p:spPr>
        <p:txBody>
          <a:bodyPr/>
          <a:lstStyle/>
          <a:p>
            <a:pPr algn="ctr"/>
            <a:r>
              <a:rPr lang="es-CL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NUEVO ÉNFASIS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E8F9C92-E882-42BE-BE9A-B1CBF62150C3}"/>
              </a:ext>
            </a:extLst>
          </p:cNvPr>
          <p:cNvSpPr txBox="1"/>
          <p:nvPr/>
        </p:nvSpPr>
        <p:spPr>
          <a:xfrm>
            <a:off x="2797409" y="762229"/>
            <a:ext cx="74227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F80A39"/>
                </a:solidFill>
                <a:latin typeface="Candara" panose="020E0502030303020204" pitchFamily="34" charset="0"/>
              </a:rPr>
              <a:t>DE REPITENCIA AUTOMÁTICA A REPITENCIA EN CASOS EXCEPCIONALES CON ACOMPAÑAMIENTO</a:t>
            </a:r>
            <a:endParaRPr lang="es-CL" sz="2400" b="1" dirty="0">
              <a:solidFill>
                <a:srgbClr val="F80A39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59896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BD1F226-731D-DE4A-9910-E79A2F1CA2D7}" type="slidenum">
              <a:rPr lang="es-ES" smtClean="0"/>
              <a:pPr/>
              <a:t>15</a:t>
            </a:fld>
            <a:endParaRPr lang="es-ES"/>
          </a:p>
        </p:txBody>
      </p:sp>
      <p:sp>
        <p:nvSpPr>
          <p:cNvPr id="5" name="Rectangle 89">
            <a:extLst>
              <a:ext uri="{FF2B5EF4-FFF2-40B4-BE49-F238E27FC236}">
                <a16:creationId xmlns:a16="http://schemas.microsoft.com/office/drawing/2014/main" id="{4BFB8EA4-27A5-44FC-B404-5DA2172A9033}"/>
              </a:ext>
            </a:extLst>
          </p:cNvPr>
          <p:cNvSpPr/>
          <p:nvPr/>
        </p:nvSpPr>
        <p:spPr>
          <a:xfrm>
            <a:off x="4683747" y="4211098"/>
            <a:ext cx="5672948" cy="9182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90">
            <a:extLst>
              <a:ext uri="{FF2B5EF4-FFF2-40B4-BE49-F238E27FC236}">
                <a16:creationId xmlns:a16="http://schemas.microsoft.com/office/drawing/2014/main" id="{757CDC9B-AE59-4A39-8F4C-5243788D9AB4}"/>
              </a:ext>
            </a:extLst>
          </p:cNvPr>
          <p:cNvSpPr/>
          <p:nvPr/>
        </p:nvSpPr>
        <p:spPr>
          <a:xfrm>
            <a:off x="4683747" y="3007396"/>
            <a:ext cx="5672948" cy="8977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1"/>
          </a:p>
        </p:txBody>
      </p:sp>
      <p:sp>
        <p:nvSpPr>
          <p:cNvPr id="8" name="Rectangle 91">
            <a:extLst>
              <a:ext uri="{FF2B5EF4-FFF2-40B4-BE49-F238E27FC236}">
                <a16:creationId xmlns:a16="http://schemas.microsoft.com/office/drawing/2014/main" id="{683D49E7-F436-48EE-8AB4-05BFF667BA25}"/>
              </a:ext>
            </a:extLst>
          </p:cNvPr>
          <p:cNvSpPr/>
          <p:nvPr/>
        </p:nvSpPr>
        <p:spPr>
          <a:xfrm>
            <a:off x="4215069" y="1866429"/>
            <a:ext cx="6141627" cy="89707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1"/>
          </a:p>
        </p:txBody>
      </p:sp>
      <p:sp>
        <p:nvSpPr>
          <p:cNvPr id="31" name="TextBox 33">
            <a:extLst>
              <a:ext uri="{FF2B5EF4-FFF2-40B4-BE49-F238E27FC236}">
                <a16:creationId xmlns:a16="http://schemas.microsoft.com/office/drawing/2014/main" id="{18AC7869-336D-4A6F-B7B1-B9DE19683E73}"/>
              </a:ext>
            </a:extLst>
          </p:cNvPr>
          <p:cNvSpPr txBox="1"/>
          <p:nvPr/>
        </p:nvSpPr>
        <p:spPr>
          <a:xfrm>
            <a:off x="4834757" y="1836019"/>
            <a:ext cx="5404255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cap="all" err="1">
                <a:latin typeface="Arial" panose="020B0604020202020204" pitchFamily="34" charset="0"/>
                <a:cs typeface="Arial" panose="020B0604020202020204" pitchFamily="34" charset="0"/>
              </a:rPr>
              <a:t>Prevenir</a:t>
            </a:r>
            <a:r>
              <a:rPr lang="en-US" b="1" cap="all">
                <a:latin typeface="Arial" panose="020B0604020202020204" pitchFamily="34" charset="0"/>
                <a:cs typeface="Arial" panose="020B0604020202020204" pitchFamily="34" charset="0"/>
              </a:rPr>
              <a:t> las </a:t>
            </a:r>
            <a:r>
              <a:rPr lang="en-US" b="1" cap="all" err="1">
                <a:latin typeface="Arial" panose="020B0604020202020204" pitchFamily="34" charset="0"/>
                <a:cs typeface="Arial" panose="020B0604020202020204" pitchFamily="34" charset="0"/>
              </a:rPr>
              <a:t>dificultades</a:t>
            </a:r>
            <a:r>
              <a:rPr lang="en-US" b="1" cap="all">
                <a:latin typeface="Arial" panose="020B0604020202020204" pitchFamily="34" charset="0"/>
                <a:cs typeface="Arial" panose="020B0604020202020204" pitchFamily="34" charset="0"/>
              </a:rPr>
              <a:t> de los </a:t>
            </a:r>
            <a:r>
              <a:rPr lang="en-US" b="1" cap="all" err="1">
                <a:latin typeface="Arial" panose="020B0604020202020204" pitchFamily="34" charset="0"/>
                <a:cs typeface="Arial" panose="020B0604020202020204" pitchFamily="34" charset="0"/>
              </a:rPr>
              <a:t>estudiantes</a:t>
            </a:r>
            <a:endParaRPr lang="en-US" b="1" cap="al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36">
            <a:extLst>
              <a:ext uri="{FF2B5EF4-FFF2-40B4-BE49-F238E27FC236}">
                <a16:creationId xmlns:a16="http://schemas.microsoft.com/office/drawing/2014/main" id="{9386D8E0-E3F8-446C-AA03-7ABFFC4DAF87}"/>
              </a:ext>
            </a:extLst>
          </p:cNvPr>
          <p:cNvSpPr txBox="1"/>
          <p:nvPr/>
        </p:nvSpPr>
        <p:spPr>
          <a:xfrm>
            <a:off x="5153488" y="3037725"/>
            <a:ext cx="5085523" cy="92333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b="1" cap="all">
                <a:latin typeface="Arial" panose="020B0604020202020204" pitchFamily="34" charset="0"/>
                <a:cs typeface="Arial" panose="020B0604020202020204" pitchFamily="34" charset="0"/>
              </a:rPr>
              <a:t>Monitorear, identificar y apoyar tempranamente a estudiantes con dificultades</a:t>
            </a:r>
            <a:endParaRPr lang="en-US" b="1" cap="al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39">
            <a:extLst>
              <a:ext uri="{FF2B5EF4-FFF2-40B4-BE49-F238E27FC236}">
                <a16:creationId xmlns:a16="http://schemas.microsoft.com/office/drawing/2014/main" id="{B1DC35BF-7F35-4CBE-93EE-4C7B0E26FE5F}"/>
              </a:ext>
            </a:extLst>
          </p:cNvPr>
          <p:cNvSpPr txBox="1"/>
          <p:nvPr/>
        </p:nvSpPr>
        <p:spPr>
          <a:xfrm>
            <a:off x="5134244" y="4198203"/>
            <a:ext cx="5172577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cap="all" err="1">
                <a:latin typeface="Arial" panose="020B0604020202020204" pitchFamily="34" charset="0"/>
                <a:cs typeface="Arial" panose="020B0604020202020204" pitchFamily="34" charset="0"/>
              </a:rPr>
              <a:t>PROMOción</a:t>
            </a:r>
            <a:r>
              <a:rPr lang="en-US" b="1" cap="all">
                <a:latin typeface="Arial" panose="020B0604020202020204" pitchFamily="34" charset="0"/>
                <a:cs typeface="Arial" panose="020B0604020202020204" pitchFamily="34" charset="0"/>
              </a:rPr>
              <a:t> CON ACOMPAÑAMIENTO /</a:t>
            </a:r>
          </a:p>
          <a:p>
            <a:r>
              <a:rPr lang="en-US" sz="1500" b="1" cap="all">
                <a:latin typeface="Arial" panose="020B0604020202020204" pitchFamily="34" charset="0"/>
                <a:cs typeface="Arial" panose="020B0604020202020204" pitchFamily="34" charset="0"/>
              </a:rPr>
              <a:t>(En </a:t>
            </a:r>
            <a:r>
              <a:rPr lang="en-US" sz="1500" b="1" cap="all" err="1">
                <a:latin typeface="Arial" panose="020B0604020202020204" pitchFamily="34" charset="0"/>
                <a:cs typeface="Arial" panose="020B0604020202020204" pitchFamily="34" charset="0"/>
              </a:rPr>
              <a:t>caso</a:t>
            </a:r>
            <a:r>
              <a:rPr lang="en-US" sz="1500" b="1" cap="all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b="1" cap="all" err="1">
                <a:latin typeface="Arial" panose="020B0604020202020204" pitchFamily="34" charset="0"/>
                <a:cs typeface="Arial" panose="020B0604020202020204" pitchFamily="34" charset="0"/>
              </a:rPr>
              <a:t>excepcional</a:t>
            </a:r>
            <a:r>
              <a:rPr lang="en-US" sz="1500" b="1" cap="all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L" sz="1500" b="1" cap="all">
                <a:latin typeface="Arial" panose="020B0604020202020204" pitchFamily="34" charset="0"/>
                <a:cs typeface="Arial" panose="020B0604020202020204" pitchFamily="34" charset="0"/>
              </a:rPr>
              <a:t>repitencia</a:t>
            </a:r>
            <a:r>
              <a:rPr lang="en-US" sz="1500" b="1" cap="all"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sz="1500" b="1" cap="all" err="1">
                <a:latin typeface="Arial" panose="020B0604020202020204" pitchFamily="34" charset="0"/>
                <a:cs typeface="Arial" panose="020B0604020202020204" pitchFamily="34" charset="0"/>
              </a:rPr>
              <a:t>acompañamiento</a:t>
            </a:r>
            <a:r>
              <a:rPr lang="en-US" sz="1500" b="1" cap="all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cxnSp>
        <p:nvCxnSpPr>
          <p:cNvPr id="16" name="Straight Connector 77">
            <a:extLst>
              <a:ext uri="{FF2B5EF4-FFF2-40B4-BE49-F238E27FC236}">
                <a16:creationId xmlns:a16="http://schemas.microsoft.com/office/drawing/2014/main" id="{8C8AA849-C63A-47ED-9CB9-3F90FCD0FDB9}"/>
              </a:ext>
            </a:extLst>
          </p:cNvPr>
          <p:cNvCxnSpPr>
            <a:cxnSpLocks/>
          </p:cNvCxnSpPr>
          <p:nvPr/>
        </p:nvCxnSpPr>
        <p:spPr>
          <a:xfrm>
            <a:off x="3056887" y="4259976"/>
            <a:ext cx="1576008" cy="410245"/>
          </a:xfrm>
          <a:prstGeom prst="line">
            <a:avLst/>
          </a:prstGeom>
          <a:ln w="152400">
            <a:solidFill>
              <a:schemeClr val="accent4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78">
            <a:extLst>
              <a:ext uri="{FF2B5EF4-FFF2-40B4-BE49-F238E27FC236}">
                <a16:creationId xmlns:a16="http://schemas.microsoft.com/office/drawing/2014/main" id="{1C53E748-79D0-4BA0-8A9E-BA30A81EA991}"/>
              </a:ext>
            </a:extLst>
          </p:cNvPr>
          <p:cNvSpPr/>
          <p:nvPr/>
        </p:nvSpPr>
        <p:spPr>
          <a:xfrm>
            <a:off x="4407848" y="4314824"/>
            <a:ext cx="658587" cy="658587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34291" rIns="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bCL" pitchFamily="50" charset="0"/>
              </a:rPr>
              <a:t>03</a:t>
            </a:r>
          </a:p>
        </p:txBody>
      </p:sp>
      <p:sp>
        <p:nvSpPr>
          <p:cNvPr id="18" name="Freeform 11">
            <a:extLst>
              <a:ext uri="{FF2B5EF4-FFF2-40B4-BE49-F238E27FC236}">
                <a16:creationId xmlns:a16="http://schemas.microsoft.com/office/drawing/2014/main" id="{EA7C26BB-BD7E-45A4-8195-7E30554EB1F3}"/>
              </a:ext>
            </a:extLst>
          </p:cNvPr>
          <p:cNvSpPr>
            <a:spLocks/>
          </p:cNvSpPr>
          <p:nvPr/>
        </p:nvSpPr>
        <p:spPr bwMode="auto">
          <a:xfrm>
            <a:off x="1835306" y="2179605"/>
            <a:ext cx="1476375" cy="2955131"/>
          </a:xfrm>
          <a:custGeom>
            <a:avLst/>
            <a:gdLst>
              <a:gd name="T0" fmla="*/ 0 w 3034"/>
              <a:gd name="T1" fmla="*/ 0 h 6068"/>
              <a:gd name="T2" fmla="*/ 3034 w 3034"/>
              <a:gd name="T3" fmla="*/ 3034 h 6068"/>
              <a:gd name="T4" fmla="*/ 0 w 3034"/>
              <a:gd name="T5" fmla="*/ 6068 h 6068"/>
              <a:gd name="T6" fmla="*/ 0 w 3034"/>
              <a:gd name="T7" fmla="*/ 5543 h 6068"/>
              <a:gd name="T8" fmla="*/ 2510 w 3034"/>
              <a:gd name="T9" fmla="*/ 3034 h 6068"/>
              <a:gd name="T10" fmla="*/ 0 w 3034"/>
              <a:gd name="T11" fmla="*/ 525 h 6068"/>
              <a:gd name="T12" fmla="*/ 0 w 3034"/>
              <a:gd name="T13" fmla="*/ 0 h 60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34" h="6068">
                <a:moveTo>
                  <a:pt x="0" y="0"/>
                </a:moveTo>
                <a:cubicBezTo>
                  <a:pt x="1676" y="0"/>
                  <a:pt x="3034" y="1359"/>
                  <a:pt x="3034" y="3034"/>
                </a:cubicBezTo>
                <a:cubicBezTo>
                  <a:pt x="3034" y="4710"/>
                  <a:pt x="1676" y="6068"/>
                  <a:pt x="0" y="6068"/>
                </a:cubicBezTo>
                <a:lnTo>
                  <a:pt x="0" y="5543"/>
                </a:lnTo>
                <a:cubicBezTo>
                  <a:pt x="1386" y="5543"/>
                  <a:pt x="2510" y="4420"/>
                  <a:pt x="2510" y="3034"/>
                </a:cubicBezTo>
                <a:cubicBezTo>
                  <a:pt x="2510" y="1649"/>
                  <a:pt x="1386" y="525"/>
                  <a:pt x="0" y="525"/>
                </a:cubicBezTo>
                <a:lnTo>
                  <a:pt x="0" y="0"/>
                </a:lnTo>
                <a:close/>
              </a:path>
            </a:pathLst>
          </a:custGeom>
          <a:solidFill>
            <a:srgbClr val="B1DB15"/>
          </a:solidFill>
          <a:ln w="0">
            <a:noFill/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1"/>
          </a:p>
        </p:txBody>
      </p:sp>
      <p:cxnSp>
        <p:nvCxnSpPr>
          <p:cNvPr id="19" name="Straight Connector 80">
            <a:extLst>
              <a:ext uri="{FF2B5EF4-FFF2-40B4-BE49-F238E27FC236}">
                <a16:creationId xmlns:a16="http://schemas.microsoft.com/office/drawing/2014/main" id="{4929E781-94A7-4ABA-8CA0-2E43C24E9E82}"/>
              </a:ext>
            </a:extLst>
          </p:cNvPr>
          <p:cNvCxnSpPr>
            <a:cxnSpLocks/>
          </p:cNvCxnSpPr>
          <p:nvPr/>
        </p:nvCxnSpPr>
        <p:spPr>
          <a:xfrm flipV="1">
            <a:off x="2878023" y="3500997"/>
            <a:ext cx="1805725" cy="188617"/>
          </a:xfrm>
          <a:prstGeom prst="line">
            <a:avLst/>
          </a:prstGeom>
          <a:ln w="1524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81">
            <a:extLst>
              <a:ext uri="{FF2B5EF4-FFF2-40B4-BE49-F238E27FC236}">
                <a16:creationId xmlns:a16="http://schemas.microsoft.com/office/drawing/2014/main" id="{CDB66E00-CC0B-4B3D-9543-EABA06FB5C7D}"/>
              </a:ext>
            </a:extLst>
          </p:cNvPr>
          <p:cNvSpPr/>
          <p:nvPr/>
        </p:nvSpPr>
        <p:spPr>
          <a:xfrm>
            <a:off x="4407848" y="3159164"/>
            <a:ext cx="658587" cy="658587"/>
          </a:xfrm>
          <a:prstGeom prst="ellipse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34291" rIns="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bCL" pitchFamily="50" charset="0"/>
              </a:rPr>
              <a:t>02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DF55AE38-FEB3-455F-AE93-9D14B69F9B61}"/>
              </a:ext>
            </a:extLst>
          </p:cNvPr>
          <p:cNvSpPr>
            <a:spLocks/>
          </p:cNvSpPr>
          <p:nvPr/>
        </p:nvSpPr>
        <p:spPr bwMode="auto">
          <a:xfrm>
            <a:off x="1835306" y="2435589"/>
            <a:ext cx="1221581" cy="2443163"/>
          </a:xfrm>
          <a:custGeom>
            <a:avLst/>
            <a:gdLst>
              <a:gd name="T0" fmla="*/ 0 w 2510"/>
              <a:gd name="T1" fmla="*/ 0 h 5018"/>
              <a:gd name="T2" fmla="*/ 2510 w 2510"/>
              <a:gd name="T3" fmla="*/ 2509 h 5018"/>
              <a:gd name="T4" fmla="*/ 0 w 2510"/>
              <a:gd name="T5" fmla="*/ 5018 h 5018"/>
              <a:gd name="T6" fmla="*/ 0 w 2510"/>
              <a:gd name="T7" fmla="*/ 4493 h 5018"/>
              <a:gd name="T8" fmla="*/ 1985 w 2510"/>
              <a:gd name="T9" fmla="*/ 2509 h 5018"/>
              <a:gd name="T10" fmla="*/ 0 w 2510"/>
              <a:gd name="T11" fmla="*/ 525 h 5018"/>
              <a:gd name="T12" fmla="*/ 0 w 2510"/>
              <a:gd name="T13" fmla="*/ 0 h 50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10" h="5018">
                <a:moveTo>
                  <a:pt x="0" y="0"/>
                </a:moveTo>
                <a:cubicBezTo>
                  <a:pt x="1386" y="0"/>
                  <a:pt x="2510" y="1124"/>
                  <a:pt x="2510" y="2509"/>
                </a:cubicBezTo>
                <a:cubicBezTo>
                  <a:pt x="2510" y="3895"/>
                  <a:pt x="1386" y="5018"/>
                  <a:pt x="0" y="5018"/>
                </a:cubicBezTo>
                <a:lnTo>
                  <a:pt x="0" y="4493"/>
                </a:lnTo>
                <a:cubicBezTo>
                  <a:pt x="1096" y="4493"/>
                  <a:pt x="1985" y="3605"/>
                  <a:pt x="1985" y="2509"/>
                </a:cubicBezTo>
                <a:cubicBezTo>
                  <a:pt x="1985" y="1413"/>
                  <a:pt x="1096" y="525"/>
                  <a:pt x="0" y="525"/>
                </a:cubicBezTo>
                <a:lnTo>
                  <a:pt x="0" y="0"/>
                </a:lnTo>
                <a:close/>
              </a:path>
            </a:pathLst>
          </a:custGeom>
          <a:solidFill>
            <a:srgbClr val="00A89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1"/>
          </a:p>
        </p:txBody>
      </p:sp>
      <p:cxnSp>
        <p:nvCxnSpPr>
          <p:cNvPr id="22" name="Straight Connector 83">
            <a:extLst>
              <a:ext uri="{FF2B5EF4-FFF2-40B4-BE49-F238E27FC236}">
                <a16:creationId xmlns:a16="http://schemas.microsoft.com/office/drawing/2014/main" id="{D59AB366-6FCA-4986-9A98-D97C21D4BE47}"/>
              </a:ext>
            </a:extLst>
          </p:cNvPr>
          <p:cNvCxnSpPr>
            <a:cxnSpLocks/>
          </p:cNvCxnSpPr>
          <p:nvPr/>
        </p:nvCxnSpPr>
        <p:spPr>
          <a:xfrm flipV="1">
            <a:off x="2462684" y="2349941"/>
            <a:ext cx="1751323" cy="857289"/>
          </a:xfrm>
          <a:prstGeom prst="line">
            <a:avLst/>
          </a:prstGeom>
          <a:ln w="152400">
            <a:solidFill>
              <a:schemeClr val="tx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84">
            <a:extLst>
              <a:ext uri="{FF2B5EF4-FFF2-40B4-BE49-F238E27FC236}">
                <a16:creationId xmlns:a16="http://schemas.microsoft.com/office/drawing/2014/main" id="{7C1699F5-1DC8-4113-B588-236A240CA6C4}"/>
              </a:ext>
            </a:extLst>
          </p:cNvPr>
          <p:cNvSpPr/>
          <p:nvPr/>
        </p:nvSpPr>
        <p:spPr>
          <a:xfrm>
            <a:off x="3974308" y="1966061"/>
            <a:ext cx="658587" cy="658587"/>
          </a:xfrm>
          <a:prstGeom prst="ellipse">
            <a:avLst/>
          </a:prstGeom>
          <a:solidFill>
            <a:schemeClr val="tx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34291" rIns="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bCL" pitchFamily="50" charset="0"/>
              </a:rPr>
              <a:t>01</a:t>
            </a:r>
          </a:p>
        </p:txBody>
      </p:sp>
      <p:sp>
        <p:nvSpPr>
          <p:cNvPr id="24" name="Freeform 5">
            <a:extLst>
              <a:ext uri="{FF2B5EF4-FFF2-40B4-BE49-F238E27FC236}">
                <a16:creationId xmlns:a16="http://schemas.microsoft.com/office/drawing/2014/main" id="{F97732AB-0082-4ABC-918C-961553734BF0}"/>
              </a:ext>
            </a:extLst>
          </p:cNvPr>
          <p:cNvSpPr>
            <a:spLocks/>
          </p:cNvSpPr>
          <p:nvPr/>
        </p:nvSpPr>
        <p:spPr bwMode="auto">
          <a:xfrm>
            <a:off x="1835306" y="2691573"/>
            <a:ext cx="965597" cy="1931195"/>
          </a:xfrm>
          <a:custGeom>
            <a:avLst/>
            <a:gdLst>
              <a:gd name="T0" fmla="*/ 0 w 1985"/>
              <a:gd name="T1" fmla="*/ 0 h 3968"/>
              <a:gd name="T2" fmla="*/ 1985 w 1985"/>
              <a:gd name="T3" fmla="*/ 1984 h 3968"/>
              <a:gd name="T4" fmla="*/ 0 w 1985"/>
              <a:gd name="T5" fmla="*/ 3968 h 3968"/>
              <a:gd name="T6" fmla="*/ 0 w 1985"/>
              <a:gd name="T7" fmla="*/ 3443 h 3968"/>
              <a:gd name="T8" fmla="*/ 1460 w 1985"/>
              <a:gd name="T9" fmla="*/ 1984 h 3968"/>
              <a:gd name="T10" fmla="*/ 0 w 1985"/>
              <a:gd name="T11" fmla="*/ 525 h 3968"/>
              <a:gd name="T12" fmla="*/ 0 w 1985"/>
              <a:gd name="T13" fmla="*/ 0 h 39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85" h="3968">
                <a:moveTo>
                  <a:pt x="0" y="0"/>
                </a:moveTo>
                <a:cubicBezTo>
                  <a:pt x="1096" y="0"/>
                  <a:pt x="1985" y="888"/>
                  <a:pt x="1985" y="1984"/>
                </a:cubicBezTo>
                <a:cubicBezTo>
                  <a:pt x="1985" y="3080"/>
                  <a:pt x="1096" y="3968"/>
                  <a:pt x="0" y="3968"/>
                </a:cubicBezTo>
                <a:lnTo>
                  <a:pt x="0" y="3443"/>
                </a:lnTo>
                <a:cubicBezTo>
                  <a:pt x="806" y="3443"/>
                  <a:pt x="1460" y="2790"/>
                  <a:pt x="1460" y="1984"/>
                </a:cubicBezTo>
                <a:cubicBezTo>
                  <a:pt x="1460" y="1178"/>
                  <a:pt x="806" y="525"/>
                  <a:pt x="0" y="525"/>
                </a:cubicBezTo>
                <a:lnTo>
                  <a:pt x="0" y="0"/>
                </a:lnTo>
                <a:close/>
              </a:path>
            </a:pathLst>
          </a:custGeom>
          <a:solidFill>
            <a:srgbClr val="013D4D"/>
          </a:solidFill>
          <a:ln w="0">
            <a:solidFill>
              <a:schemeClr val="tx2">
                <a:lumMod val="75000"/>
              </a:schemeClr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1"/>
          </a:p>
        </p:txBody>
      </p:sp>
      <p:sp>
        <p:nvSpPr>
          <p:cNvPr id="2" name="CuadroTexto 1"/>
          <p:cNvSpPr txBox="1"/>
          <p:nvPr/>
        </p:nvSpPr>
        <p:spPr>
          <a:xfrm rot="19997291">
            <a:off x="2961567" y="2354932"/>
            <a:ext cx="10039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>
                <a:solidFill>
                  <a:schemeClr val="tx1">
                    <a:lumMod val="50000"/>
                    <a:lumOff val="50000"/>
                  </a:schemeClr>
                </a:solidFill>
                <a:latin typeface="gobCL" pitchFamily="50" charset="0"/>
              </a:rPr>
              <a:t>Nivel escuela</a:t>
            </a:r>
            <a:endParaRPr lang="es-ES" sz="1200">
              <a:solidFill>
                <a:schemeClr val="tx1">
                  <a:lumMod val="50000"/>
                  <a:lumOff val="50000"/>
                </a:schemeClr>
              </a:solidFill>
              <a:latin typeface="gobCL" pitchFamily="50" charset="0"/>
            </a:endParaRPr>
          </a:p>
        </p:txBody>
      </p:sp>
      <p:sp>
        <p:nvSpPr>
          <p:cNvPr id="25" name="CuadroTexto 24"/>
          <p:cNvSpPr txBox="1"/>
          <p:nvPr/>
        </p:nvSpPr>
        <p:spPr>
          <a:xfrm rot="21200142">
            <a:off x="3284506" y="3082652"/>
            <a:ext cx="11661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L" sz="1200">
                <a:solidFill>
                  <a:schemeClr val="tx1">
                    <a:lumMod val="50000"/>
                    <a:lumOff val="50000"/>
                  </a:schemeClr>
                </a:solidFill>
                <a:latin typeface="gobCL" pitchFamily="50" charset="0"/>
              </a:rPr>
              <a:t>Nivel </a:t>
            </a:r>
          </a:p>
          <a:p>
            <a:pPr algn="ctr"/>
            <a:r>
              <a:rPr lang="es-CL" sz="1200">
                <a:solidFill>
                  <a:schemeClr val="tx1">
                    <a:lumMod val="50000"/>
                    <a:lumOff val="50000"/>
                  </a:schemeClr>
                </a:solidFill>
                <a:latin typeface="gobCL" pitchFamily="50" charset="0"/>
              </a:rPr>
              <a:t>aula/estudiante</a:t>
            </a:r>
            <a:endParaRPr lang="es-ES" sz="1200">
              <a:solidFill>
                <a:schemeClr val="tx1">
                  <a:lumMod val="50000"/>
                  <a:lumOff val="50000"/>
                </a:schemeClr>
              </a:solidFill>
              <a:latin typeface="gobCL" pitchFamily="50" charset="0"/>
            </a:endParaRPr>
          </a:p>
        </p:txBody>
      </p:sp>
      <p:sp>
        <p:nvSpPr>
          <p:cNvPr id="26" name="CuadroTexto 25"/>
          <p:cNvSpPr txBox="1"/>
          <p:nvPr/>
        </p:nvSpPr>
        <p:spPr>
          <a:xfrm rot="769900">
            <a:off x="3284729" y="4163987"/>
            <a:ext cx="11962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>
                <a:solidFill>
                  <a:schemeClr val="tx1">
                    <a:lumMod val="50000"/>
                    <a:lumOff val="50000"/>
                  </a:schemeClr>
                </a:solidFill>
                <a:latin typeface="gobCL" pitchFamily="50" charset="0"/>
              </a:rPr>
              <a:t>Nivel estudiante</a:t>
            </a:r>
            <a:endParaRPr lang="es-ES" sz="1200">
              <a:solidFill>
                <a:schemeClr val="tx1">
                  <a:lumMod val="50000"/>
                  <a:lumOff val="50000"/>
                </a:schemeClr>
              </a:solidFill>
              <a:latin typeface="gobCL" pitchFamily="50" charset="0"/>
            </a:endParaRPr>
          </a:p>
        </p:txBody>
      </p:sp>
      <p:sp>
        <p:nvSpPr>
          <p:cNvPr id="30" name="Título 1">
            <a:extLst>
              <a:ext uri="{FF2B5EF4-FFF2-40B4-BE49-F238E27FC236}">
                <a16:creationId xmlns:a16="http://schemas.microsoft.com/office/drawing/2014/main" id="{01C20077-800D-420E-A876-343B7E6AD3EC}"/>
              </a:ext>
            </a:extLst>
          </p:cNvPr>
          <p:cNvSpPr txBox="1">
            <a:spLocks/>
          </p:cNvSpPr>
          <p:nvPr/>
        </p:nvSpPr>
        <p:spPr>
          <a:xfrm>
            <a:off x="2013744" y="211757"/>
            <a:ext cx="8164513" cy="762000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500" b="1">
                <a:solidFill>
                  <a:srgbClr val="F80A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IDEAS CLAVES (Promoción y Repitencia)</a:t>
            </a:r>
            <a:endParaRPr lang="es-ES" sz="2700">
              <a:solidFill>
                <a:srgbClr val="F80A3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88279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01F66FCB-DF27-4A42-9A60-03103C7BA0D4}"/>
              </a:ext>
            </a:extLst>
          </p:cNvPr>
          <p:cNvSpPr txBox="1">
            <a:spLocks/>
          </p:cNvSpPr>
          <p:nvPr/>
        </p:nvSpPr>
        <p:spPr>
          <a:xfrm>
            <a:off x="0" y="344600"/>
            <a:ext cx="12192000" cy="553998"/>
          </a:xfrm>
          <a:prstGeom prst="rect">
            <a:avLst/>
          </a:prstGeom>
          <a:solidFill>
            <a:srgbClr val="F80A39"/>
          </a:solidFill>
        </p:spPr>
        <p:txBody>
          <a:bodyPr wrap="square" lIns="0" tIns="0" rIns="0" bIns="0">
            <a:spAutoFit/>
          </a:bodyPr>
          <a:lstStyle>
            <a:lvl1pPr>
              <a:defRPr sz="5400" b="0" i="0">
                <a:solidFill>
                  <a:srgbClr val="404040"/>
                </a:solidFill>
                <a:latin typeface="DejaVu Sans"/>
                <a:ea typeface="+mj-ea"/>
                <a:cs typeface="DejaVu Sans"/>
              </a:defRPr>
            </a:lvl1pPr>
          </a:lstStyle>
          <a:p>
            <a:pPr algn="ctr"/>
            <a:r>
              <a:rPr lang="es-CL" sz="3600" ker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NUEVO ÉNFASIS</a:t>
            </a:r>
            <a:endParaRPr lang="es-CL" sz="3600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410E78CC-D2B3-4D59-92EC-33799DEDA62E}"/>
              </a:ext>
            </a:extLst>
          </p:cNvPr>
          <p:cNvSpPr/>
          <p:nvPr/>
        </p:nvSpPr>
        <p:spPr>
          <a:xfrm>
            <a:off x="1083089" y="898598"/>
            <a:ext cx="100258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solidFill>
                  <a:srgbClr val="F80A39"/>
                </a:solidFill>
                <a:latin typeface="Candara" panose="020E0502030303020204" pitchFamily="34" charset="0"/>
              </a:rPr>
              <a:t> RESGUARDOS Y SUGERENCIAS PARA EL ACOMPAÑAMIENTO PEDAGÓGICO</a:t>
            </a:r>
            <a:endParaRPr lang="es-CL" sz="2400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E4EA1FCB-D646-4017-9D37-9A249CB781B6}"/>
              </a:ext>
            </a:extLst>
          </p:cNvPr>
          <p:cNvSpPr/>
          <p:nvPr/>
        </p:nvSpPr>
        <p:spPr>
          <a:xfrm>
            <a:off x="0" y="1396505"/>
            <a:ext cx="11743765" cy="5461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32" lvl="2" indent="-342891" defTabSz="457189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s-ES" sz="2000" b="1" dirty="0">
                <a:solidFill>
                  <a:srgbClr val="F80A39"/>
                </a:solidFill>
                <a:latin typeface="Candara" panose="020E0502030303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Seguimiento continuo </a:t>
            </a:r>
            <a:r>
              <a:rPr lang="es-ES" sz="2000" dirty="0">
                <a:solidFill>
                  <a:srgbClr val="595959"/>
                </a:solidFill>
                <a:latin typeface="Candara" panose="020E0502030303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de las medidas de acompañamiento (se sugiere que cada establecimiento designe un profesional responsable de coordinar estos apoyos).</a:t>
            </a:r>
          </a:p>
          <a:p>
            <a:pPr marL="742932" lvl="2" indent="-342891" defTabSz="457189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s-ES" sz="2000" b="1" dirty="0">
                <a:solidFill>
                  <a:srgbClr val="F80A39"/>
                </a:solidFill>
                <a:latin typeface="Candara" panose="020E0502030303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Mantener comunicación </a:t>
            </a:r>
            <a:r>
              <a:rPr lang="es-ES" sz="2000" dirty="0">
                <a:solidFill>
                  <a:srgbClr val="595959"/>
                </a:solidFill>
                <a:latin typeface="Candara" panose="020E0502030303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sistemática con madres, padres y apoderados. </a:t>
            </a:r>
          </a:p>
          <a:p>
            <a:pPr marL="742932" lvl="2" indent="-342891" defTabSz="457189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s-ES" sz="2000" b="1" dirty="0">
                <a:solidFill>
                  <a:srgbClr val="F80A39"/>
                </a:solidFill>
                <a:latin typeface="Candara" panose="020E0502030303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Intensificar el aprendizaje</a:t>
            </a:r>
            <a:r>
              <a:rPr lang="es-ES" sz="2000" dirty="0">
                <a:solidFill>
                  <a:srgbClr val="F80A39"/>
                </a:solidFill>
                <a:latin typeface="Candara" panose="020E0502030303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: </a:t>
            </a:r>
            <a:r>
              <a:rPr lang="es-ES" sz="2000" dirty="0">
                <a:solidFill>
                  <a:srgbClr val="595959"/>
                </a:solidFill>
                <a:latin typeface="Candara" panose="020E0502030303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altas expectativas, tareas interesantes, desafiantes y significativas.</a:t>
            </a:r>
          </a:p>
          <a:p>
            <a:pPr marL="742932" lvl="2" indent="-342891" defTabSz="457189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s-ES" sz="2000" b="1" dirty="0">
                <a:solidFill>
                  <a:srgbClr val="F80A39"/>
                </a:solidFill>
                <a:latin typeface="Candara" panose="020E0502030303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Adecuar las estrategias </a:t>
            </a:r>
            <a:r>
              <a:rPr lang="es-ES" sz="2000" dirty="0">
                <a:solidFill>
                  <a:srgbClr val="595959"/>
                </a:solidFill>
                <a:latin typeface="Candara" panose="020E0502030303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 sus características y necesidades.</a:t>
            </a:r>
          </a:p>
          <a:p>
            <a:pPr marL="742932" lvl="2" indent="-342891" defTabSz="457189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s-ES" sz="2000" b="1" dirty="0">
                <a:solidFill>
                  <a:srgbClr val="F80A39"/>
                </a:solidFill>
                <a:latin typeface="Candara" panose="020E0502030303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Potenciar la evaluación formativa</a:t>
            </a:r>
            <a:r>
              <a:rPr lang="es-ES" sz="2000" dirty="0">
                <a:solidFill>
                  <a:srgbClr val="F80A39"/>
                </a:solidFill>
                <a:latin typeface="Candara" panose="020E0502030303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</a:t>
            </a:r>
          </a:p>
          <a:p>
            <a:pPr marL="742932" lvl="2" indent="-342891" defTabSz="457189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s-CL" sz="2000" b="1" dirty="0">
                <a:solidFill>
                  <a:srgbClr val="F80A39"/>
                </a:solidFill>
                <a:latin typeface="Candara" panose="020E0502030303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Trabajo colaborativo</a:t>
            </a:r>
            <a:r>
              <a:rPr lang="es-CL" sz="2000" dirty="0">
                <a:solidFill>
                  <a:srgbClr val="F80A39"/>
                </a:solidFill>
                <a:latin typeface="Candara" panose="020E0502030303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: </a:t>
            </a:r>
            <a:r>
              <a:rPr lang="es-CL" sz="2000" dirty="0">
                <a:solidFill>
                  <a:srgbClr val="595959"/>
                </a:solidFill>
                <a:latin typeface="Candara" panose="020E0502030303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ej. “club de tareas” o “grupos de estudio”. </a:t>
            </a:r>
            <a:endParaRPr lang="es-ES" sz="2000" dirty="0">
              <a:solidFill>
                <a:srgbClr val="595959"/>
              </a:solidFill>
              <a:latin typeface="Candara" panose="020E0502030303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742932" lvl="2" indent="-342891" defTabSz="457189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s-ES" sz="2000" b="1" dirty="0">
                <a:solidFill>
                  <a:srgbClr val="F80A39"/>
                </a:solidFill>
                <a:latin typeface="Candara" panose="020E0502030303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Tutorías</a:t>
            </a:r>
            <a:r>
              <a:rPr lang="es-ES" sz="2000" dirty="0">
                <a:solidFill>
                  <a:srgbClr val="F80A39"/>
                </a:solidFill>
                <a:latin typeface="Candara" panose="020E0502030303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ES" sz="2000" dirty="0">
                <a:solidFill>
                  <a:srgbClr val="595959"/>
                </a:solidFill>
                <a:latin typeface="Candara" panose="020E0502030303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que promuevan habilidades académicas/sociales específicas.</a:t>
            </a:r>
          </a:p>
          <a:p>
            <a:pPr marL="742932" lvl="2" indent="-342891" defTabSz="457189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s-ES" sz="2000" b="1" dirty="0">
                <a:solidFill>
                  <a:srgbClr val="F80A39"/>
                </a:solidFill>
                <a:latin typeface="Candara" panose="020E0502030303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Programas de apoyo</a:t>
            </a:r>
            <a:r>
              <a:rPr lang="es-ES" sz="2000" dirty="0">
                <a:solidFill>
                  <a:srgbClr val="F80A39"/>
                </a:solidFill>
                <a:latin typeface="Candara" panose="020E0502030303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ES" sz="2000" dirty="0">
                <a:solidFill>
                  <a:srgbClr val="595959"/>
                </a:solidFill>
                <a:latin typeface="Candara" panose="020E0502030303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de jornada/semana/año </a:t>
            </a:r>
            <a:r>
              <a:rPr lang="es-ES" sz="2000" b="1" dirty="0">
                <a:solidFill>
                  <a:srgbClr val="F80A39"/>
                </a:solidFill>
                <a:latin typeface="Candara" panose="020E0502030303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extendido</a:t>
            </a:r>
            <a:r>
              <a:rPr lang="es-ES" sz="2000" dirty="0">
                <a:solidFill>
                  <a:srgbClr val="F80A39"/>
                </a:solidFill>
                <a:latin typeface="Candara" panose="020E0502030303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</a:t>
            </a:r>
          </a:p>
          <a:p>
            <a:pPr marL="742932" lvl="2" indent="-342891" defTabSz="457189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s-ES" sz="2000" b="1" dirty="0">
                <a:solidFill>
                  <a:srgbClr val="F80A39"/>
                </a:solidFill>
                <a:latin typeface="Candara" panose="020E0502030303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Contemplar derivaciones</a:t>
            </a:r>
            <a:r>
              <a:rPr lang="es-ES" sz="2000" dirty="0">
                <a:solidFill>
                  <a:srgbClr val="F80A39"/>
                </a:solidFill>
                <a:latin typeface="Candara" panose="020E0502030303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2377BF28-51F8-41EB-AF9B-C38402CF68EA}"/>
              </a:ext>
            </a:extLst>
          </p:cNvPr>
          <p:cNvSpPr/>
          <p:nvPr/>
        </p:nvSpPr>
        <p:spPr>
          <a:xfrm>
            <a:off x="10839450" y="5461495"/>
            <a:ext cx="1352550" cy="1181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164293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01F66FCB-DF27-4A42-9A60-03103C7BA0D4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553998"/>
          </a:xfrm>
          <a:prstGeom prst="rect">
            <a:avLst/>
          </a:prstGeom>
          <a:solidFill>
            <a:srgbClr val="F80A39"/>
          </a:solidFill>
        </p:spPr>
        <p:txBody>
          <a:bodyPr wrap="square" lIns="0" tIns="0" rIns="0" bIns="0">
            <a:spAutoFit/>
          </a:bodyPr>
          <a:lstStyle>
            <a:lvl1pPr>
              <a:defRPr sz="5400" b="0" i="0">
                <a:solidFill>
                  <a:srgbClr val="404040"/>
                </a:solidFill>
                <a:latin typeface="DejaVu Sans"/>
                <a:ea typeface="+mj-ea"/>
                <a:cs typeface="DejaVu Sans"/>
              </a:defRPr>
            </a:lvl1pPr>
          </a:lstStyle>
          <a:p>
            <a:pPr algn="ctr"/>
            <a:r>
              <a:rPr lang="es-CL" sz="3600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  DECRETO </a:t>
            </a: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2377BF28-51F8-41EB-AF9B-C38402CF68EA}"/>
              </a:ext>
            </a:extLst>
          </p:cNvPr>
          <p:cNvSpPr/>
          <p:nvPr/>
        </p:nvSpPr>
        <p:spPr>
          <a:xfrm>
            <a:off x="10839450" y="5461495"/>
            <a:ext cx="1352550" cy="1181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6F3F91C-8DE8-490C-AE46-A983030E809D}"/>
              </a:ext>
            </a:extLst>
          </p:cNvPr>
          <p:cNvSpPr/>
          <p:nvPr/>
        </p:nvSpPr>
        <p:spPr>
          <a:xfrm>
            <a:off x="0" y="488064"/>
            <a:ext cx="11845721" cy="67269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es-E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puede concluir que los cambios de este nuevo decreto en relación con los anteriores son los siguientes:</a:t>
            </a: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endParaRPr lang="es-CL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Avanzar hacia un mayor uso pedagógico de la evaluación y énfasis en el uso de la evaluación formativa</a:t>
            </a:r>
            <a:endParaRPr lang="es-CL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Eliminación de la eximición </a:t>
            </a:r>
            <a:r>
              <a:rPr lang="es-E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asignaturas</a:t>
            </a:r>
            <a:r>
              <a:rPr lang="es-E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módulos ya que todos debiesen tener oportunidades de aprendizaje y evaluación</a:t>
            </a:r>
            <a:endParaRPr lang="es-CL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MX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Eliminación de la concepción de que el número de horas define el número de calificaciones y se promueve el uso de ponderaciones en orden a los criterios de relevancia, integralidad y temporalidad.</a:t>
            </a:r>
            <a:endParaRPr lang="es-CL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promueve la importancia de la comunicación a alumnos y apoderados de los criterios y formas en que serán evaluados y acerca de los resultados de sus procesos y progresos. </a:t>
            </a:r>
            <a:endParaRPr lang="es-CL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Todas las asignaturas o módulos tienen el mismo valor en el promedio final anual de los estudiantes y en la decisión de promoción o repitencia.</a:t>
            </a:r>
            <a:endParaRPr lang="es-CL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E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modifica la norma de repitencia automática dados criterios de calificación y asistencia a una repitencia en casos excepcionales</a:t>
            </a:r>
            <a:r>
              <a:rPr lang="es-E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 con acompañamiento luego de un análisis completo de la situación</a:t>
            </a:r>
            <a:r>
              <a:rPr lang="es-E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CL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5641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01F66FCB-DF27-4A42-9A60-03103C7BA0D4}"/>
              </a:ext>
            </a:extLst>
          </p:cNvPr>
          <p:cNvSpPr txBox="1">
            <a:spLocks/>
          </p:cNvSpPr>
          <p:nvPr/>
        </p:nvSpPr>
        <p:spPr>
          <a:xfrm>
            <a:off x="0" y="344600"/>
            <a:ext cx="12192000" cy="553998"/>
          </a:xfrm>
          <a:prstGeom prst="rect">
            <a:avLst/>
          </a:prstGeom>
          <a:solidFill>
            <a:srgbClr val="F80A39"/>
          </a:solidFill>
        </p:spPr>
        <p:txBody>
          <a:bodyPr wrap="square" lIns="0" tIns="0" rIns="0" bIns="0">
            <a:spAutoFit/>
          </a:bodyPr>
          <a:lstStyle>
            <a:lvl1pPr>
              <a:defRPr sz="5400" b="0" i="0">
                <a:solidFill>
                  <a:srgbClr val="404040"/>
                </a:solidFill>
                <a:latin typeface="DejaVu Sans"/>
                <a:ea typeface="+mj-ea"/>
                <a:cs typeface="DejaVu Sans"/>
              </a:defRPr>
            </a:lvl1pPr>
          </a:lstStyle>
          <a:p>
            <a:pPr algn="ctr"/>
            <a:r>
              <a:rPr lang="es-CL" sz="3600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Difusión decreto</a:t>
            </a: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2377BF28-51F8-41EB-AF9B-C38402CF68EA}"/>
              </a:ext>
            </a:extLst>
          </p:cNvPr>
          <p:cNvSpPr/>
          <p:nvPr/>
        </p:nvSpPr>
        <p:spPr>
          <a:xfrm>
            <a:off x="10839450" y="5461495"/>
            <a:ext cx="1352550" cy="1181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6B599E08-96FA-4F9E-B125-CC87970190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9433943"/>
              </p:ext>
            </p:extLst>
          </p:nvPr>
        </p:nvGraphicFramePr>
        <p:xfrm>
          <a:off x="542440" y="1160018"/>
          <a:ext cx="4324029" cy="54240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46550">
                  <a:extLst>
                    <a:ext uri="{9D8B030D-6E8A-4147-A177-3AD203B41FA5}">
                      <a16:colId xmlns:a16="http://schemas.microsoft.com/office/drawing/2014/main" val="602370971"/>
                    </a:ext>
                  </a:extLst>
                </a:gridCol>
                <a:gridCol w="1504467">
                  <a:extLst>
                    <a:ext uri="{9D8B030D-6E8A-4147-A177-3AD203B41FA5}">
                      <a16:colId xmlns:a16="http://schemas.microsoft.com/office/drawing/2014/main" val="3316571005"/>
                    </a:ext>
                  </a:extLst>
                </a:gridCol>
                <a:gridCol w="1273012">
                  <a:extLst>
                    <a:ext uri="{9D8B030D-6E8A-4147-A177-3AD203B41FA5}">
                      <a16:colId xmlns:a16="http://schemas.microsoft.com/office/drawing/2014/main" val="2637683445"/>
                    </a:ext>
                  </a:extLst>
                </a:gridCol>
              </a:tblGrid>
              <a:tr h="20805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CL" sz="1800" u="none" strike="noStrike" dirty="0">
                          <a:effectLst/>
                        </a:rPr>
                        <a:t>RESUMEN TOTAL PARTICIPANTES</a:t>
                      </a:r>
                      <a:endParaRPr lang="es-CL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982181"/>
                  </a:ext>
                </a:extLst>
              </a:tr>
              <a:tr h="416119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 dirty="0">
                          <a:effectLst/>
                        </a:rPr>
                        <a:t>Regiones</a:t>
                      </a:r>
                      <a:endParaRPr lang="es-CL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 dirty="0">
                          <a:effectLst/>
                        </a:rPr>
                        <a:t>Supervisores</a:t>
                      </a:r>
                      <a:endParaRPr lang="es-CL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>
                          <a:effectLst/>
                        </a:rPr>
                        <a:t>Directores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0918919"/>
                  </a:ext>
                </a:extLst>
              </a:tr>
              <a:tr h="260074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>
                          <a:effectLst/>
                        </a:rPr>
                        <a:t>Antofagasta</a:t>
                      </a:r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 dirty="0">
                          <a:effectLst/>
                        </a:rPr>
                        <a:t>26</a:t>
                      </a:r>
                      <a:endParaRPr lang="es-C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>
                          <a:effectLst/>
                        </a:rPr>
                        <a:t>120</a:t>
                      </a:r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4955456"/>
                  </a:ext>
                </a:extLst>
              </a:tr>
              <a:tr h="237783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>
                          <a:effectLst/>
                        </a:rPr>
                        <a:t>Araucanía</a:t>
                      </a:r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 dirty="0">
                          <a:effectLst/>
                        </a:rPr>
                        <a:t>71</a:t>
                      </a:r>
                      <a:endParaRPr lang="es-C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>
                          <a:effectLst/>
                        </a:rPr>
                        <a:t>120</a:t>
                      </a:r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7027138"/>
                  </a:ext>
                </a:extLst>
              </a:tr>
              <a:tr h="208059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>
                          <a:effectLst/>
                        </a:rPr>
                        <a:t>Arica</a:t>
                      </a:r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>
                          <a:effectLst/>
                        </a:rPr>
                        <a:t>15</a:t>
                      </a:r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 dirty="0">
                          <a:effectLst/>
                        </a:rPr>
                        <a:t>120</a:t>
                      </a:r>
                      <a:endParaRPr lang="es-C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9120117"/>
                  </a:ext>
                </a:extLst>
              </a:tr>
              <a:tr h="208059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>
                          <a:effectLst/>
                        </a:rPr>
                        <a:t>Atacama</a:t>
                      </a:r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>
                          <a:effectLst/>
                        </a:rPr>
                        <a:t>25</a:t>
                      </a:r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 dirty="0">
                          <a:effectLst/>
                        </a:rPr>
                        <a:t>120</a:t>
                      </a:r>
                      <a:endParaRPr lang="es-C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3119216"/>
                  </a:ext>
                </a:extLst>
              </a:tr>
              <a:tr h="208059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>
                          <a:effectLst/>
                        </a:rPr>
                        <a:t>Aysén</a:t>
                      </a:r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>
                          <a:effectLst/>
                        </a:rPr>
                        <a:t>17</a:t>
                      </a:r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 dirty="0">
                          <a:effectLst/>
                        </a:rPr>
                        <a:t>150</a:t>
                      </a:r>
                      <a:endParaRPr lang="es-C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1040862"/>
                  </a:ext>
                </a:extLst>
              </a:tr>
              <a:tr h="208059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>
                          <a:effectLst/>
                        </a:rPr>
                        <a:t>Biobío</a:t>
                      </a:r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>
                          <a:effectLst/>
                        </a:rPr>
                        <a:t>48</a:t>
                      </a:r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>
                          <a:effectLst/>
                        </a:rPr>
                        <a:t>120</a:t>
                      </a:r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0669559"/>
                  </a:ext>
                </a:extLst>
              </a:tr>
              <a:tr h="197657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>
                          <a:effectLst/>
                        </a:rPr>
                        <a:t>Coquimbo</a:t>
                      </a:r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>
                          <a:effectLst/>
                        </a:rPr>
                        <a:t>36</a:t>
                      </a:r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>
                          <a:effectLst/>
                        </a:rPr>
                        <a:t>120</a:t>
                      </a:r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1525671"/>
                  </a:ext>
                </a:extLst>
              </a:tr>
              <a:tr h="200629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>
                          <a:effectLst/>
                        </a:rPr>
                        <a:t>Los Lagos</a:t>
                      </a:r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>
                          <a:effectLst/>
                        </a:rPr>
                        <a:t>68</a:t>
                      </a:r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>
                          <a:effectLst/>
                        </a:rPr>
                        <a:t>150</a:t>
                      </a:r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9139754"/>
                  </a:ext>
                </a:extLst>
              </a:tr>
              <a:tr h="208059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>
                          <a:effectLst/>
                        </a:rPr>
                        <a:t>Los Ríos</a:t>
                      </a:r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>
                          <a:effectLst/>
                        </a:rPr>
                        <a:t>29</a:t>
                      </a:r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>
                          <a:effectLst/>
                        </a:rPr>
                        <a:t>180</a:t>
                      </a:r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8968106"/>
                  </a:ext>
                </a:extLst>
              </a:tr>
              <a:tr h="245212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>
                          <a:effectLst/>
                        </a:rPr>
                        <a:t>Magallanes</a:t>
                      </a:r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>
                          <a:effectLst/>
                        </a:rPr>
                        <a:t>17</a:t>
                      </a:r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 dirty="0">
                          <a:effectLst/>
                        </a:rPr>
                        <a:t>120</a:t>
                      </a:r>
                      <a:endParaRPr lang="es-C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2009309"/>
                  </a:ext>
                </a:extLst>
              </a:tr>
              <a:tr h="208059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>
                          <a:effectLst/>
                        </a:rPr>
                        <a:t>Maule</a:t>
                      </a:r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>
                          <a:effectLst/>
                        </a:rPr>
                        <a:t>58</a:t>
                      </a:r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 dirty="0">
                          <a:effectLst/>
                        </a:rPr>
                        <a:t>130</a:t>
                      </a:r>
                      <a:endParaRPr lang="es-C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8133644"/>
                  </a:ext>
                </a:extLst>
              </a:tr>
              <a:tr h="208059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>
                          <a:effectLst/>
                        </a:rPr>
                        <a:t>Ñuble</a:t>
                      </a:r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>
                          <a:effectLst/>
                        </a:rPr>
                        <a:t>21</a:t>
                      </a:r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>
                          <a:effectLst/>
                        </a:rPr>
                        <a:t>120</a:t>
                      </a:r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2037721"/>
                  </a:ext>
                </a:extLst>
              </a:tr>
              <a:tr h="215491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>
                          <a:effectLst/>
                        </a:rPr>
                        <a:t>O´Higgins</a:t>
                      </a:r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>
                          <a:effectLst/>
                        </a:rPr>
                        <a:t>40</a:t>
                      </a:r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>
                          <a:effectLst/>
                        </a:rPr>
                        <a:t>120</a:t>
                      </a:r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7626169"/>
                  </a:ext>
                </a:extLst>
              </a:tr>
              <a:tr h="208059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>
                          <a:effectLst/>
                        </a:rPr>
                        <a:t>RM</a:t>
                      </a:r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>
                          <a:effectLst/>
                        </a:rPr>
                        <a:t>110</a:t>
                      </a:r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>
                          <a:effectLst/>
                        </a:rPr>
                        <a:t>1430</a:t>
                      </a:r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3183780"/>
                  </a:ext>
                </a:extLst>
              </a:tr>
              <a:tr h="208059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>
                          <a:effectLst/>
                        </a:rPr>
                        <a:t>Tarapacá</a:t>
                      </a:r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>
                          <a:effectLst/>
                        </a:rPr>
                        <a:t>25</a:t>
                      </a:r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>
                          <a:effectLst/>
                        </a:rPr>
                        <a:t>180</a:t>
                      </a:r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9230345"/>
                  </a:ext>
                </a:extLst>
              </a:tr>
              <a:tr h="208059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>
                          <a:effectLst/>
                        </a:rPr>
                        <a:t>Valparaíso</a:t>
                      </a:r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>
                          <a:effectLst/>
                        </a:rPr>
                        <a:t>64</a:t>
                      </a:r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>
                          <a:effectLst/>
                        </a:rPr>
                        <a:t>120</a:t>
                      </a:r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2781054"/>
                  </a:ext>
                </a:extLst>
              </a:tr>
              <a:tr h="197657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>
                          <a:effectLst/>
                        </a:rPr>
                        <a:t>Total Jornada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>
                          <a:effectLst/>
                        </a:rPr>
                        <a:t>670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 dirty="0">
                          <a:effectLst/>
                        </a:rPr>
                        <a:t>3420</a:t>
                      </a:r>
                      <a:endParaRPr lang="es-CL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2659164"/>
                  </a:ext>
                </a:extLst>
              </a:tr>
              <a:tr h="197657">
                <a:tc>
                  <a:txBody>
                    <a:bodyPr/>
                    <a:lstStyle/>
                    <a:p>
                      <a:pPr algn="ctr" fontAlgn="ctr"/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6263500"/>
                  </a:ext>
                </a:extLst>
              </a:tr>
              <a:tr h="208059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>
                          <a:effectLst/>
                        </a:rPr>
                        <a:t>TOTAL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L" sz="1600" u="none" strike="noStrike" dirty="0">
                          <a:effectLst/>
                        </a:rPr>
                        <a:t>4090</a:t>
                      </a:r>
                      <a:endParaRPr lang="es-CL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224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75476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01F66FCB-DF27-4A42-9A60-03103C7BA0D4}"/>
              </a:ext>
            </a:extLst>
          </p:cNvPr>
          <p:cNvSpPr txBox="1">
            <a:spLocks/>
          </p:cNvSpPr>
          <p:nvPr/>
        </p:nvSpPr>
        <p:spPr>
          <a:xfrm>
            <a:off x="0" y="344600"/>
            <a:ext cx="12192000" cy="553998"/>
          </a:xfrm>
          <a:prstGeom prst="rect">
            <a:avLst/>
          </a:prstGeom>
          <a:solidFill>
            <a:srgbClr val="F80A39"/>
          </a:solidFill>
        </p:spPr>
        <p:txBody>
          <a:bodyPr wrap="square" lIns="0" tIns="0" rIns="0" bIns="0">
            <a:spAutoFit/>
          </a:bodyPr>
          <a:lstStyle>
            <a:lvl1pPr>
              <a:defRPr sz="5400" b="0" i="0">
                <a:solidFill>
                  <a:srgbClr val="404040"/>
                </a:solidFill>
                <a:latin typeface="DejaVu Sans"/>
                <a:ea typeface="+mj-ea"/>
                <a:cs typeface="DejaVu Sans"/>
              </a:defRPr>
            </a:lvl1pPr>
          </a:lstStyle>
          <a:p>
            <a:pPr algn="ctr"/>
            <a:r>
              <a:rPr lang="es-CL" sz="3600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REGLAMENTO</a:t>
            </a: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2377BF28-51F8-41EB-AF9B-C38402CF68EA}"/>
              </a:ext>
            </a:extLst>
          </p:cNvPr>
          <p:cNvSpPr/>
          <p:nvPr/>
        </p:nvSpPr>
        <p:spPr>
          <a:xfrm>
            <a:off x="10839450" y="5461495"/>
            <a:ext cx="1352550" cy="1181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6F3F91C-8DE8-490C-AE46-A983030E809D}"/>
              </a:ext>
            </a:extLst>
          </p:cNvPr>
          <p:cNvSpPr/>
          <p:nvPr/>
        </p:nvSpPr>
        <p:spPr>
          <a:xfrm>
            <a:off x="173139" y="1249557"/>
            <a:ext cx="11845721" cy="407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lnSpc>
                <a:spcPct val="107000"/>
              </a:lnSpc>
              <a:spcAft>
                <a:spcPts val="0"/>
              </a:spcAft>
            </a:pPr>
            <a:endParaRPr lang="es-CL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FC714C7-94E7-436F-A4A5-5BBE568CFF6C}"/>
              </a:ext>
            </a:extLst>
          </p:cNvPr>
          <p:cNvSpPr txBox="1"/>
          <p:nvPr/>
        </p:nvSpPr>
        <p:spPr>
          <a:xfrm flipH="1">
            <a:off x="518330" y="1197014"/>
            <a:ext cx="113688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400" dirty="0"/>
              <a:t>Un reglamento concreta un decreto , lo operacionaliza en distintas realidades. Es único para un determinado contexto y comunidad educativa.  El único principio para su elaboración es que no traspase lo que indica el decreto.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1463390-4577-48C6-AD84-746A803E14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139" y="3429000"/>
            <a:ext cx="3219128" cy="260584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BD69599-EB48-49E4-82F4-DD8F8F54B2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2038" y="3138094"/>
            <a:ext cx="3219127" cy="247034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CC0A600-004D-4D38-A278-C1737701C5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5171" y="2667420"/>
            <a:ext cx="4012029" cy="2297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8106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1976" t="9373" r="3734" b="16667"/>
          <a:stretch/>
        </p:blipFill>
        <p:spPr>
          <a:xfrm>
            <a:off x="0" y="1371600"/>
            <a:ext cx="12039600" cy="5309389"/>
          </a:xfrm>
          <a:prstGeom prst="rect">
            <a:avLst/>
          </a:prstGeom>
        </p:spPr>
      </p:pic>
      <p:sp>
        <p:nvSpPr>
          <p:cNvPr id="5" name="object 2"/>
          <p:cNvSpPr txBox="1"/>
          <p:nvPr/>
        </p:nvSpPr>
        <p:spPr>
          <a:xfrm>
            <a:off x="228600" y="304800"/>
            <a:ext cx="9448800" cy="50398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3835"/>
              </a:lnSpc>
              <a:spcBef>
                <a:spcPts val="130"/>
              </a:spcBef>
            </a:pPr>
            <a:r>
              <a:rPr lang="es-CL" sz="3200" spc="-195">
                <a:solidFill>
                  <a:srgbClr val="585858"/>
                </a:solidFill>
                <a:latin typeface="Arial"/>
                <a:cs typeface="Arial"/>
              </a:rPr>
              <a:t>Sitio web: www.curriculumnacional.cl</a:t>
            </a:r>
            <a:endParaRPr sz="32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95682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685800" y="5886450"/>
            <a:ext cx="838200" cy="762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038600" y="5295900"/>
            <a:ext cx="1352550" cy="11811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228600" y="2743200"/>
            <a:ext cx="4997610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0" i="0">
                <a:solidFill>
                  <a:srgbClr val="404040"/>
                </a:solidFill>
                <a:latin typeface="DejaVu Sans"/>
                <a:ea typeface="+mj-ea"/>
                <a:cs typeface="DejaVu Sans"/>
              </a:defRPr>
            </a:lvl1pPr>
          </a:lstStyle>
          <a:p>
            <a:pPr algn="ctr"/>
            <a:r>
              <a:rPr lang="es-CL" kern="0" dirty="0"/>
              <a:t>GRACIAS </a:t>
            </a:r>
            <a:endParaRPr lang="es-CL" b="1" kern="0" dirty="0"/>
          </a:p>
        </p:txBody>
      </p:sp>
    </p:spTree>
    <p:extLst>
      <p:ext uri="{BB962C8B-B14F-4D97-AF65-F5344CB8AC3E}">
        <p14:creationId xmlns:p14="http://schemas.microsoft.com/office/powerpoint/2010/main" val="34061629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3330</TotalTime>
  <Words>1836</Words>
  <Application>Microsoft Office PowerPoint</Application>
  <PresentationFormat>Panorámica</PresentationFormat>
  <Paragraphs>242</Paragraphs>
  <Slides>21</Slides>
  <Notes>17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31" baseType="lpstr">
      <vt:lpstr>Arial</vt:lpstr>
      <vt:lpstr>Calibri</vt:lpstr>
      <vt:lpstr>Candara</vt:lpstr>
      <vt:lpstr>DejaVu Sans</vt:lpstr>
      <vt:lpstr>gobCL</vt:lpstr>
      <vt:lpstr>Sailec-medium</vt:lpstr>
      <vt:lpstr>Symbol</vt:lpstr>
      <vt:lpstr>Verdana</vt:lpstr>
      <vt:lpstr>Wingdings</vt:lpstr>
      <vt:lpstr>Office Theme</vt:lpstr>
      <vt:lpstr>DECRETO 67: “NORMAS MÍNIMAS NACIONALES SOBRE EVALUACIÓN, CALIFICACIÓN Y PROMOCIÓN”</vt:lpstr>
      <vt:lpstr>DEROGA LOS DECRETOS </vt:lpstr>
      <vt:lpstr>PROCESO DE ACTUALIZACIÓN DE LA NORMATIVA</vt:lpstr>
      <vt:lpstr>FOCOS CENTRALES DEL DECRETO</vt:lpstr>
      <vt:lpstr>Estructura del decreto</vt:lpstr>
      <vt:lpstr>Presentación de PowerPoint</vt:lpstr>
      <vt:lpstr>NUEVO ÉNFASIS</vt:lpstr>
      <vt:lpstr>NUEVO ÉNFASIS</vt:lpstr>
      <vt:lpstr>NUEVO ÉNFASIS</vt:lpstr>
      <vt:lpstr>NUEVO ÉNFASIS</vt:lpstr>
      <vt:lpstr>NUEVO ÉNFASIS</vt:lpstr>
      <vt:lpstr>Presentación de PowerPoint</vt:lpstr>
      <vt:lpstr>PROMOCIÓN Y REPITENCIA</vt:lpstr>
      <vt:lpstr>NUEVO ÉNFASIS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Textos Escolares</dc:title>
  <dc:creator>Jesús Honorato E.</dc:creator>
  <cp:lastModifiedBy>Jesús Honorato E.</cp:lastModifiedBy>
  <cp:revision>44</cp:revision>
  <cp:lastPrinted>2019-04-02T18:36:12Z</cp:lastPrinted>
  <dcterms:created xsi:type="dcterms:W3CDTF">2019-03-11T20:05:34Z</dcterms:created>
  <dcterms:modified xsi:type="dcterms:W3CDTF">2019-06-12T19:38:57Z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2019-03-08T00:00:00Z</vt:filetime>
  </property>
  <property fmtid="{D5CDD505-2E9C-101B-9397-08002B2CF9AE}" pid="3" name="LastSaved">
    <vt:filetime>2019-03-11T00:00:00Z</vt:filetime>
  </property>
</Properties>
</file>